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 id="2147483811" r:id="rId2"/>
  </p:sldMasterIdLst>
  <p:notesMasterIdLst>
    <p:notesMasterId r:id="rId8"/>
  </p:notesMasterIdLst>
  <p:handoutMasterIdLst>
    <p:handoutMasterId r:id="rId9"/>
  </p:handoutMasterIdLst>
  <p:sldIdLst>
    <p:sldId id="807" r:id="rId3"/>
    <p:sldId id="826" r:id="rId4"/>
    <p:sldId id="827" r:id="rId5"/>
    <p:sldId id="828" r:id="rId6"/>
    <p:sldId id="805" r:id="rId7"/>
  </p:sldIdLst>
  <p:sldSz cx="6858000" cy="9906000" type="A4"/>
  <p:notesSz cx="6858000" cy="9144000"/>
  <p:custDataLst>
    <p:tags r:id="rId1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19" userDrawn="1">
          <p15:clr>
            <a:srgbClr val="FDE53C"/>
          </p15:clr>
        </p15:guide>
        <p15:guide id="3" pos="255" userDrawn="1">
          <p15:clr>
            <a:srgbClr val="A4A3A4"/>
          </p15:clr>
        </p15:guide>
        <p15:guide id="4" orient="horz" pos="603" userDrawn="1">
          <p15:clr>
            <a:srgbClr val="A4A3A4"/>
          </p15:clr>
        </p15:guide>
        <p15:guide id="5" pos="3543" userDrawn="1">
          <p15:clr>
            <a:srgbClr val="A4A3A4"/>
          </p15:clr>
        </p15:guide>
        <p15:guide id="6" orient="horz" pos="444" userDrawn="1">
          <p15:clr>
            <a:srgbClr val="A4A3A4"/>
          </p15:clr>
        </p15:guide>
        <p15:guide id="7" orient="horz" pos="1147" userDrawn="1">
          <p15:clr>
            <a:srgbClr val="A4A3A4"/>
          </p15:clr>
        </p15:guide>
        <p15:guide id="8" orient="horz" pos="1737" userDrawn="1">
          <p15:clr>
            <a:srgbClr val="A4A3A4"/>
          </p15:clr>
        </p15:guide>
        <p15:guide id="9" orient="horz" pos="1033" userDrawn="1">
          <p15:clr>
            <a:srgbClr val="A4A3A4"/>
          </p15:clr>
        </p15:guide>
        <p15:guide id="10" orient="horz" pos="4050" userDrawn="1">
          <p15:clr>
            <a:srgbClr val="A4A3A4"/>
          </p15:clr>
        </p15:guide>
        <p15:guide id="11" orient="horz"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55B"/>
    <a:srgbClr val="80BFE4"/>
    <a:srgbClr val="EE4F50"/>
    <a:srgbClr val="DF6A29"/>
    <a:srgbClr val="E6E6E6"/>
    <a:srgbClr val="00B6A7"/>
    <a:srgbClr val="190032"/>
    <a:srgbClr val="000001"/>
    <a:srgbClr val="EFEFEF"/>
    <a:srgbClr val="2146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1" autoAdjust="0"/>
    <p:restoredTop sz="95226" autoAdjust="0"/>
  </p:normalViewPr>
  <p:slideViewPr>
    <p:cSldViewPr snapToGrid="0" showGuides="1">
      <p:cViewPr>
        <p:scale>
          <a:sx n="125" d="100"/>
          <a:sy n="125" d="100"/>
        </p:scale>
        <p:origin x="524" y="-2020"/>
      </p:cViewPr>
      <p:guideLst>
        <p:guide pos="119"/>
        <p:guide pos="255"/>
        <p:guide orient="horz" pos="603"/>
        <p:guide pos="3543"/>
        <p:guide orient="horz" pos="444"/>
        <p:guide orient="horz" pos="1147"/>
        <p:guide orient="horz" pos="1737"/>
        <p:guide orient="horz" pos="1033"/>
        <p:guide orient="horz" pos="4050"/>
        <p:guide orient="horz" pos="312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62" d="100"/>
          <a:sy n="62" d="100"/>
        </p:scale>
        <p:origin x="2299"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tags" Target="tags/tag1.xml"/><Relationship Id="rId4" Type="http://schemas.openxmlformats.org/officeDocument/2006/relationships/slide" Target="slides/slide2.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3D67B1-1F6B-76DE-BF5A-850F406527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A37878C5-1451-F8AF-3988-5F4B3AC8E5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2C8860-D466-40C9-B65A-B3EEB27F80DA}" type="datetimeFigureOut">
              <a:rPr lang="en-IN" smtClean="0"/>
              <a:t>04-07-2024</a:t>
            </a:fld>
            <a:endParaRPr lang="en-IN"/>
          </a:p>
        </p:txBody>
      </p:sp>
      <p:sp>
        <p:nvSpPr>
          <p:cNvPr id="4" name="Footer Placeholder 3">
            <a:extLst>
              <a:ext uri="{FF2B5EF4-FFF2-40B4-BE49-F238E27FC236}">
                <a16:creationId xmlns:a16="http://schemas.microsoft.com/office/drawing/2014/main" id="{EA4E3836-E416-ECB7-ACE3-D56ADC1965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9978092F-2D55-C990-24B0-05A74671A6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08CB69-5122-4961-8CC3-6ECFCB7445ED}" type="slidenum">
              <a:rPr lang="en-IN" smtClean="0"/>
              <a:t>‹#›</a:t>
            </a:fld>
            <a:endParaRPr lang="en-IN"/>
          </a:p>
        </p:txBody>
      </p:sp>
    </p:spTree>
    <p:extLst>
      <p:ext uri="{BB962C8B-B14F-4D97-AF65-F5344CB8AC3E}">
        <p14:creationId xmlns:p14="http://schemas.microsoft.com/office/powerpoint/2010/main" val="201320592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58571-CFC7-482E-A089-C3B649C44C0A}" type="datetimeFigureOut">
              <a:rPr lang="en-IN" smtClean="0"/>
              <a:t>04-07-2024</a:t>
            </a:fld>
            <a:endParaRPr lang="en-IN"/>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9A1CC8-F4BE-49AC-8123-C9638CEDD27A}" type="slidenum">
              <a:rPr lang="en-IN" smtClean="0"/>
              <a:t>‹#›</a:t>
            </a:fld>
            <a:endParaRPr lang="en-IN"/>
          </a:p>
        </p:txBody>
      </p:sp>
    </p:spTree>
    <p:extLst>
      <p:ext uri="{BB962C8B-B14F-4D97-AF65-F5344CB8AC3E}">
        <p14:creationId xmlns:p14="http://schemas.microsoft.com/office/powerpoint/2010/main" val="2975261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B9A1CC8-F4BE-49AC-8123-C9638CEDD27A}" type="slidenum">
              <a:rPr lang="en-IN" smtClean="0"/>
              <a:t>1</a:t>
            </a:fld>
            <a:endParaRPr lang="en-IN"/>
          </a:p>
        </p:txBody>
      </p:sp>
    </p:spTree>
    <p:extLst>
      <p:ext uri="{BB962C8B-B14F-4D97-AF65-F5344CB8AC3E}">
        <p14:creationId xmlns:p14="http://schemas.microsoft.com/office/powerpoint/2010/main" val="4200253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B9A1CC8-F4BE-49AC-8123-C9638CEDD27A}" type="slidenum">
              <a:rPr lang="en-IN" smtClean="0"/>
              <a:t>2</a:t>
            </a:fld>
            <a:endParaRPr lang="en-IN"/>
          </a:p>
        </p:txBody>
      </p:sp>
    </p:spTree>
    <p:extLst>
      <p:ext uri="{BB962C8B-B14F-4D97-AF65-F5344CB8AC3E}">
        <p14:creationId xmlns:p14="http://schemas.microsoft.com/office/powerpoint/2010/main" val="3028410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B9A1CC8-F4BE-49AC-8123-C9638CEDD27A}" type="slidenum">
              <a:rPr lang="en-IN" smtClean="0"/>
              <a:t>3</a:t>
            </a:fld>
            <a:endParaRPr lang="en-IN"/>
          </a:p>
        </p:txBody>
      </p:sp>
    </p:spTree>
    <p:extLst>
      <p:ext uri="{BB962C8B-B14F-4D97-AF65-F5344CB8AC3E}">
        <p14:creationId xmlns:p14="http://schemas.microsoft.com/office/powerpoint/2010/main" val="2320176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B9A1CC8-F4BE-49AC-8123-C9638CEDD27A}" type="slidenum">
              <a:rPr lang="en-IN" smtClean="0"/>
              <a:t>4</a:t>
            </a:fld>
            <a:endParaRPr lang="en-IN"/>
          </a:p>
        </p:txBody>
      </p:sp>
    </p:spTree>
    <p:extLst>
      <p:ext uri="{BB962C8B-B14F-4D97-AF65-F5344CB8AC3E}">
        <p14:creationId xmlns:p14="http://schemas.microsoft.com/office/powerpoint/2010/main" val="2013462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svg"/><Relationship Id="rId2" Type="http://schemas.openxmlformats.org/officeDocument/2006/relationships/slideMaster" Target="../slideMasters/slideMaster2.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17819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87526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81928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pic>
        <p:nvPicPr>
          <p:cNvPr id="39" name="Picture 4" descr="white painted wall with black line">
            <a:extLst>
              <a:ext uri="{FF2B5EF4-FFF2-40B4-BE49-F238E27FC236}">
                <a16:creationId xmlns:a16="http://schemas.microsoft.com/office/drawing/2014/main" id="{2681AC01-2C68-BC4D-A840-F577B7725854}"/>
              </a:ext>
            </a:extLst>
          </p:cNvPr>
          <p:cNvPicPr>
            <a:picLocks noChangeAspect="1"/>
          </p:cNvPicPr>
          <p:nvPr userDrawn="1"/>
        </p:nvPicPr>
        <p:blipFill rotWithShape="1">
          <a:blip r:embed="rId3">
            <a:alphaModFix amt="20000"/>
            <a:extLst>
              <a:ext uri="{28A0092B-C50C-407E-A947-70E740481C1C}">
                <a14:useLocalDpi xmlns:a14="http://schemas.microsoft.com/office/drawing/2010/main" val="0"/>
              </a:ext>
            </a:extLst>
          </a:blip>
          <a:srcRect t="-135" r="36498" b="8269"/>
          <a:stretch/>
        </p:blipFill>
        <p:spPr bwMode="auto">
          <a:xfrm>
            <a:off x="1" y="0"/>
            <a:ext cx="6858000" cy="99212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0739B59-A14A-C30E-F399-98FC1B7982D2}"/>
              </a:ext>
            </a:extLst>
          </p:cNvPr>
          <p:cNvSpPr/>
          <p:nvPr userDrawn="1"/>
        </p:nvSpPr>
        <p:spPr>
          <a:xfrm>
            <a:off x="0" y="3760562"/>
            <a:ext cx="6858000" cy="4682731"/>
          </a:xfrm>
          <a:prstGeom prst="rect">
            <a:avLst/>
          </a:prstGeom>
          <a:solidFill>
            <a:srgbClr val="80BFE4">
              <a:alpha val="7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801"/>
          </a:p>
        </p:txBody>
      </p:sp>
      <p:pic>
        <p:nvPicPr>
          <p:cNvPr id="3" name="Picture 2">
            <a:extLst>
              <a:ext uri="{FF2B5EF4-FFF2-40B4-BE49-F238E27FC236}">
                <a16:creationId xmlns:a16="http://schemas.microsoft.com/office/drawing/2014/main" id="{86AD60FE-CB6D-D9E6-3C94-A2181EFDBD1C}"/>
              </a:ext>
            </a:extLst>
          </p:cNvPr>
          <p:cNvPicPr>
            <a:picLocks noChangeAspect="1"/>
          </p:cNvPicPr>
          <p:nvPr userDrawn="1"/>
        </p:nvPicPr>
        <p:blipFill rotWithShape="1">
          <a:blip r:embed="rId4">
            <a:alphaModFix/>
            <a:extLst>
              <a:ext uri="{28A0092B-C50C-407E-A947-70E740481C1C}">
                <a14:useLocalDpi xmlns:a14="http://schemas.microsoft.com/office/drawing/2010/main" val="0"/>
              </a:ext>
            </a:extLst>
          </a:blip>
          <a:srcRect l="11190" t="-100" r="44095" b="-291"/>
          <a:stretch/>
        </p:blipFill>
        <p:spPr>
          <a:xfrm>
            <a:off x="0" y="1187238"/>
            <a:ext cx="6858000" cy="7698359"/>
          </a:xfrm>
          <a:prstGeom prst="rect">
            <a:avLst/>
          </a:prstGeom>
          <a:ln>
            <a:noFill/>
          </a:ln>
        </p:spPr>
      </p:pic>
      <p:pic>
        <p:nvPicPr>
          <p:cNvPr id="5" name="Graphic 4">
            <a:extLst>
              <a:ext uri="{FF2B5EF4-FFF2-40B4-BE49-F238E27FC236}">
                <a16:creationId xmlns:a16="http://schemas.microsoft.com/office/drawing/2014/main" id="{48B6F6D8-E0D2-747B-0026-E53DA57AC86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73744" y="203505"/>
            <a:ext cx="1355108" cy="585926"/>
          </a:xfrm>
          <a:prstGeom prst="rect">
            <a:avLst/>
          </a:prstGeom>
        </p:spPr>
      </p:pic>
      <p:sp>
        <p:nvSpPr>
          <p:cNvPr id="6" name="Rectangle 5">
            <a:extLst>
              <a:ext uri="{FF2B5EF4-FFF2-40B4-BE49-F238E27FC236}">
                <a16:creationId xmlns:a16="http://schemas.microsoft.com/office/drawing/2014/main" id="{E0ECAEAB-14C4-F476-F934-C674AF22D562}"/>
              </a:ext>
            </a:extLst>
          </p:cNvPr>
          <p:cNvSpPr/>
          <p:nvPr userDrawn="1"/>
        </p:nvSpPr>
        <p:spPr>
          <a:xfrm>
            <a:off x="2136173" y="6089650"/>
            <a:ext cx="4721827" cy="1826021"/>
          </a:xfrm>
          <a:prstGeom prst="rect">
            <a:avLst/>
          </a:prstGeom>
          <a:solidFill>
            <a:srgbClr val="80BFE4">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sp>
        <p:nvSpPr>
          <p:cNvPr id="7" name="Rectangle 6">
            <a:extLst>
              <a:ext uri="{FF2B5EF4-FFF2-40B4-BE49-F238E27FC236}">
                <a16:creationId xmlns:a16="http://schemas.microsoft.com/office/drawing/2014/main" id="{58E75784-E076-5183-B22D-F546CAD943EA}"/>
              </a:ext>
            </a:extLst>
          </p:cNvPr>
          <p:cNvSpPr/>
          <p:nvPr userDrawn="1"/>
        </p:nvSpPr>
        <p:spPr>
          <a:xfrm>
            <a:off x="2136173" y="7915670"/>
            <a:ext cx="4721827" cy="218487"/>
          </a:xfrm>
          <a:prstGeom prst="rect">
            <a:avLst/>
          </a:prstGeom>
          <a:solidFill>
            <a:srgbClr val="EE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sp>
        <p:nvSpPr>
          <p:cNvPr id="8" name="Rectangle 7">
            <a:extLst>
              <a:ext uri="{FF2B5EF4-FFF2-40B4-BE49-F238E27FC236}">
                <a16:creationId xmlns:a16="http://schemas.microsoft.com/office/drawing/2014/main" id="{04221225-333F-E63F-2CB4-955E21E16310}"/>
              </a:ext>
            </a:extLst>
          </p:cNvPr>
          <p:cNvSpPr/>
          <p:nvPr userDrawn="1"/>
        </p:nvSpPr>
        <p:spPr>
          <a:xfrm>
            <a:off x="2136172" y="6044287"/>
            <a:ext cx="1828800" cy="45719"/>
          </a:xfrm>
          <a:prstGeom prst="rect">
            <a:avLst/>
          </a:prstGeom>
          <a:solidFill>
            <a:srgbClr val="EE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grpSp>
        <p:nvGrpSpPr>
          <p:cNvPr id="12" name="Group 11">
            <a:extLst>
              <a:ext uri="{FF2B5EF4-FFF2-40B4-BE49-F238E27FC236}">
                <a16:creationId xmlns:a16="http://schemas.microsoft.com/office/drawing/2014/main" id="{215B4F85-8258-93FE-F8F3-80D4D69A99A0}"/>
              </a:ext>
            </a:extLst>
          </p:cNvPr>
          <p:cNvGrpSpPr/>
          <p:nvPr userDrawn="1"/>
        </p:nvGrpSpPr>
        <p:grpSpPr>
          <a:xfrm>
            <a:off x="4949914" y="7423495"/>
            <a:ext cx="1685877" cy="364731"/>
            <a:chOff x="6968218" y="4372369"/>
            <a:chExt cx="1685878" cy="364731"/>
          </a:xfrm>
        </p:grpSpPr>
        <p:sp>
          <p:nvSpPr>
            <p:cNvPr id="13" name="Oval 12">
              <a:extLst>
                <a:ext uri="{FF2B5EF4-FFF2-40B4-BE49-F238E27FC236}">
                  <a16:creationId xmlns:a16="http://schemas.microsoft.com/office/drawing/2014/main" id="{9F08B8FB-68A6-2D80-7E01-94C8943FCAFB}"/>
                </a:ext>
              </a:extLst>
            </p:cNvPr>
            <p:cNvSpPr/>
            <p:nvPr userDrawn="1"/>
          </p:nvSpPr>
          <p:spPr>
            <a:xfrm>
              <a:off x="6977256" y="4624315"/>
              <a:ext cx="112785" cy="112785"/>
            </a:xfrm>
            <a:prstGeom prst="ellipse">
              <a:avLst/>
            </a:prstGeom>
            <a:noFill/>
            <a:ln w="28575">
              <a:solidFill>
                <a:srgbClr val="EE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sp>
          <p:nvSpPr>
            <p:cNvPr id="14" name="Oval 13">
              <a:extLst>
                <a:ext uri="{FF2B5EF4-FFF2-40B4-BE49-F238E27FC236}">
                  <a16:creationId xmlns:a16="http://schemas.microsoft.com/office/drawing/2014/main" id="{9BA34027-7B44-5B18-4517-AF63B5DDE15E}"/>
                </a:ext>
              </a:extLst>
            </p:cNvPr>
            <p:cNvSpPr/>
            <p:nvPr userDrawn="1"/>
          </p:nvSpPr>
          <p:spPr>
            <a:xfrm>
              <a:off x="7290067" y="4624315"/>
              <a:ext cx="112785" cy="112785"/>
            </a:xfrm>
            <a:prstGeom prst="ellipse">
              <a:avLst/>
            </a:prstGeom>
            <a:noFill/>
            <a:ln w="28575">
              <a:solidFill>
                <a:srgbClr val="EE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sp>
          <p:nvSpPr>
            <p:cNvPr id="15" name="Oval 14">
              <a:extLst>
                <a:ext uri="{FF2B5EF4-FFF2-40B4-BE49-F238E27FC236}">
                  <a16:creationId xmlns:a16="http://schemas.microsoft.com/office/drawing/2014/main" id="{5833016E-1C59-5952-1569-803C3098C546}"/>
                </a:ext>
              </a:extLst>
            </p:cNvPr>
            <p:cNvSpPr/>
            <p:nvPr userDrawn="1"/>
          </p:nvSpPr>
          <p:spPr>
            <a:xfrm>
              <a:off x="7602878" y="4624315"/>
              <a:ext cx="112785" cy="112785"/>
            </a:xfrm>
            <a:prstGeom prst="ellipse">
              <a:avLst/>
            </a:prstGeom>
            <a:noFill/>
            <a:ln w="28575">
              <a:solidFill>
                <a:srgbClr val="EE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sp>
          <p:nvSpPr>
            <p:cNvPr id="16" name="Oval 15">
              <a:extLst>
                <a:ext uri="{FF2B5EF4-FFF2-40B4-BE49-F238E27FC236}">
                  <a16:creationId xmlns:a16="http://schemas.microsoft.com/office/drawing/2014/main" id="{53621C75-6FB4-2035-EF51-F9D17B42A9FB}"/>
                </a:ext>
              </a:extLst>
            </p:cNvPr>
            <p:cNvSpPr/>
            <p:nvPr userDrawn="1"/>
          </p:nvSpPr>
          <p:spPr>
            <a:xfrm>
              <a:off x="7915689" y="4624315"/>
              <a:ext cx="112785" cy="112785"/>
            </a:xfrm>
            <a:prstGeom prst="ellipse">
              <a:avLst/>
            </a:prstGeom>
            <a:noFill/>
            <a:ln w="28575">
              <a:solidFill>
                <a:srgbClr val="EE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sp>
          <p:nvSpPr>
            <p:cNvPr id="17" name="Oval 16">
              <a:extLst>
                <a:ext uri="{FF2B5EF4-FFF2-40B4-BE49-F238E27FC236}">
                  <a16:creationId xmlns:a16="http://schemas.microsoft.com/office/drawing/2014/main" id="{C5DCD2CC-6A8F-B139-1267-251F6C81A7CF}"/>
                </a:ext>
              </a:extLst>
            </p:cNvPr>
            <p:cNvSpPr/>
            <p:nvPr userDrawn="1"/>
          </p:nvSpPr>
          <p:spPr>
            <a:xfrm>
              <a:off x="8228500" y="4624315"/>
              <a:ext cx="112785" cy="112785"/>
            </a:xfrm>
            <a:prstGeom prst="ellipse">
              <a:avLst/>
            </a:prstGeom>
            <a:noFill/>
            <a:ln w="28575">
              <a:solidFill>
                <a:srgbClr val="EE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sp>
          <p:nvSpPr>
            <p:cNvPr id="18" name="Oval 17">
              <a:extLst>
                <a:ext uri="{FF2B5EF4-FFF2-40B4-BE49-F238E27FC236}">
                  <a16:creationId xmlns:a16="http://schemas.microsoft.com/office/drawing/2014/main" id="{F8F7850A-7E6B-9A2E-BC45-8C1B8EF803A6}"/>
                </a:ext>
              </a:extLst>
            </p:cNvPr>
            <p:cNvSpPr/>
            <p:nvPr userDrawn="1"/>
          </p:nvSpPr>
          <p:spPr>
            <a:xfrm>
              <a:off x="8541311" y="4624315"/>
              <a:ext cx="112785" cy="112785"/>
            </a:xfrm>
            <a:prstGeom prst="ellipse">
              <a:avLst/>
            </a:prstGeom>
            <a:noFill/>
            <a:ln w="28575">
              <a:solidFill>
                <a:srgbClr val="EE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sp>
          <p:nvSpPr>
            <p:cNvPr id="19" name="Oval 18">
              <a:extLst>
                <a:ext uri="{FF2B5EF4-FFF2-40B4-BE49-F238E27FC236}">
                  <a16:creationId xmlns:a16="http://schemas.microsoft.com/office/drawing/2014/main" id="{547F06CD-51B7-0C5F-0F32-6BD661F04501}"/>
                </a:ext>
              </a:extLst>
            </p:cNvPr>
            <p:cNvSpPr/>
            <p:nvPr userDrawn="1"/>
          </p:nvSpPr>
          <p:spPr>
            <a:xfrm>
              <a:off x="6968218" y="4372369"/>
              <a:ext cx="112785" cy="112785"/>
            </a:xfrm>
            <a:prstGeom prst="ellipse">
              <a:avLst/>
            </a:prstGeom>
            <a:solidFill>
              <a:srgbClr val="EE4F50"/>
            </a:solidFill>
            <a:ln w="28575">
              <a:solidFill>
                <a:srgbClr val="EE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sp>
          <p:nvSpPr>
            <p:cNvPr id="20" name="Oval 19">
              <a:extLst>
                <a:ext uri="{FF2B5EF4-FFF2-40B4-BE49-F238E27FC236}">
                  <a16:creationId xmlns:a16="http://schemas.microsoft.com/office/drawing/2014/main" id="{7997705D-018B-15CF-637F-EED20EEDFB50}"/>
                </a:ext>
              </a:extLst>
            </p:cNvPr>
            <p:cNvSpPr/>
            <p:nvPr userDrawn="1"/>
          </p:nvSpPr>
          <p:spPr>
            <a:xfrm>
              <a:off x="7281029" y="4372369"/>
              <a:ext cx="112785" cy="112785"/>
            </a:xfrm>
            <a:prstGeom prst="ellipse">
              <a:avLst/>
            </a:prstGeom>
            <a:solidFill>
              <a:srgbClr val="EE4F50"/>
            </a:solidFill>
            <a:ln w="28575">
              <a:solidFill>
                <a:srgbClr val="EE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sp>
          <p:nvSpPr>
            <p:cNvPr id="21" name="Oval 20">
              <a:extLst>
                <a:ext uri="{FF2B5EF4-FFF2-40B4-BE49-F238E27FC236}">
                  <a16:creationId xmlns:a16="http://schemas.microsoft.com/office/drawing/2014/main" id="{8CFCE954-9BDA-57AA-6B85-74F06F419B8F}"/>
                </a:ext>
              </a:extLst>
            </p:cNvPr>
            <p:cNvSpPr/>
            <p:nvPr userDrawn="1"/>
          </p:nvSpPr>
          <p:spPr>
            <a:xfrm>
              <a:off x="7593840" y="4372369"/>
              <a:ext cx="112785" cy="112785"/>
            </a:xfrm>
            <a:prstGeom prst="ellipse">
              <a:avLst/>
            </a:prstGeom>
            <a:solidFill>
              <a:srgbClr val="EE4F50"/>
            </a:solidFill>
            <a:ln w="28575">
              <a:solidFill>
                <a:srgbClr val="EE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sp>
          <p:nvSpPr>
            <p:cNvPr id="22" name="Oval 21">
              <a:extLst>
                <a:ext uri="{FF2B5EF4-FFF2-40B4-BE49-F238E27FC236}">
                  <a16:creationId xmlns:a16="http://schemas.microsoft.com/office/drawing/2014/main" id="{FC24E9B5-C86D-9CFA-997C-66F2AB8870B1}"/>
                </a:ext>
              </a:extLst>
            </p:cNvPr>
            <p:cNvSpPr/>
            <p:nvPr userDrawn="1"/>
          </p:nvSpPr>
          <p:spPr>
            <a:xfrm>
              <a:off x="7906651" y="4372369"/>
              <a:ext cx="112785" cy="112785"/>
            </a:xfrm>
            <a:prstGeom prst="ellipse">
              <a:avLst/>
            </a:prstGeom>
            <a:solidFill>
              <a:srgbClr val="EE4F50"/>
            </a:solidFill>
            <a:ln w="28575">
              <a:solidFill>
                <a:srgbClr val="EE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sp>
          <p:nvSpPr>
            <p:cNvPr id="23" name="Oval 22">
              <a:extLst>
                <a:ext uri="{FF2B5EF4-FFF2-40B4-BE49-F238E27FC236}">
                  <a16:creationId xmlns:a16="http://schemas.microsoft.com/office/drawing/2014/main" id="{A80286FF-526E-0FCC-DAFB-08C7F5637C31}"/>
                </a:ext>
              </a:extLst>
            </p:cNvPr>
            <p:cNvSpPr/>
            <p:nvPr userDrawn="1"/>
          </p:nvSpPr>
          <p:spPr>
            <a:xfrm>
              <a:off x="8219462" y="4372369"/>
              <a:ext cx="112785" cy="112785"/>
            </a:xfrm>
            <a:prstGeom prst="ellipse">
              <a:avLst/>
            </a:prstGeom>
            <a:solidFill>
              <a:srgbClr val="EE4F50"/>
            </a:solidFill>
            <a:ln w="28575">
              <a:solidFill>
                <a:srgbClr val="EE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sp>
          <p:nvSpPr>
            <p:cNvPr id="24" name="Oval 23">
              <a:extLst>
                <a:ext uri="{FF2B5EF4-FFF2-40B4-BE49-F238E27FC236}">
                  <a16:creationId xmlns:a16="http://schemas.microsoft.com/office/drawing/2014/main" id="{DA0B1AF2-C04D-4870-5DDB-9AEFE3EB2986}"/>
                </a:ext>
              </a:extLst>
            </p:cNvPr>
            <p:cNvSpPr/>
            <p:nvPr userDrawn="1"/>
          </p:nvSpPr>
          <p:spPr>
            <a:xfrm>
              <a:off x="8532273" y="4372369"/>
              <a:ext cx="112785" cy="112785"/>
            </a:xfrm>
            <a:prstGeom prst="ellipse">
              <a:avLst/>
            </a:prstGeom>
            <a:solidFill>
              <a:srgbClr val="EE4F50"/>
            </a:solidFill>
            <a:ln w="28575">
              <a:solidFill>
                <a:srgbClr val="EE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grpSp>
      <p:sp>
        <p:nvSpPr>
          <p:cNvPr id="25" name="Rectangle 24">
            <a:extLst>
              <a:ext uri="{FF2B5EF4-FFF2-40B4-BE49-F238E27FC236}">
                <a16:creationId xmlns:a16="http://schemas.microsoft.com/office/drawing/2014/main" id="{1E84CEE1-D053-507E-C063-DAC036149B75}"/>
              </a:ext>
            </a:extLst>
          </p:cNvPr>
          <p:cNvSpPr/>
          <p:nvPr userDrawn="1"/>
        </p:nvSpPr>
        <p:spPr>
          <a:xfrm>
            <a:off x="-2542" y="9875522"/>
            <a:ext cx="6860542" cy="45719"/>
          </a:xfrm>
          <a:prstGeom prst="rect">
            <a:avLst/>
          </a:prstGeom>
          <a:solidFill>
            <a:srgbClr val="EE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spTree>
    <p:custDataLst>
      <p:tags r:id="rId1"/>
    </p:custDataLst>
    <p:extLst>
      <p:ext uri="{BB962C8B-B14F-4D97-AF65-F5344CB8AC3E}">
        <p14:creationId xmlns:p14="http://schemas.microsoft.com/office/powerpoint/2010/main" val="639866406"/>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7AA271-42E5-4387-739B-6FBB8B4BC1E8}"/>
              </a:ext>
            </a:extLst>
          </p:cNvPr>
          <p:cNvSpPr/>
          <p:nvPr userDrawn="1"/>
        </p:nvSpPr>
        <p:spPr>
          <a:xfrm>
            <a:off x="0" y="9203980"/>
            <a:ext cx="6858000" cy="495644"/>
          </a:xfrm>
          <a:prstGeom prst="rect">
            <a:avLst/>
          </a:prstGeom>
          <a:pattFill prst="pct5">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5" name="Rectangle 4">
            <a:extLst>
              <a:ext uri="{FF2B5EF4-FFF2-40B4-BE49-F238E27FC236}">
                <a16:creationId xmlns:a16="http://schemas.microsoft.com/office/drawing/2014/main" id="{C50ECB52-77F1-92AA-2832-66CDA3E15D76}"/>
              </a:ext>
            </a:extLst>
          </p:cNvPr>
          <p:cNvSpPr/>
          <p:nvPr userDrawn="1"/>
        </p:nvSpPr>
        <p:spPr>
          <a:xfrm>
            <a:off x="-526" y="9269981"/>
            <a:ext cx="60389" cy="363642"/>
          </a:xfrm>
          <a:prstGeom prst="rect">
            <a:avLst/>
          </a:prstGeom>
          <a:solidFill>
            <a:srgbClr val="30355B"/>
          </a:solidFill>
          <a:ln>
            <a:solidFill>
              <a:srgbClr val="303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13" dirty="0"/>
          </a:p>
        </p:txBody>
      </p:sp>
      <p:sp>
        <p:nvSpPr>
          <p:cNvPr id="10" name="Rectangle 9">
            <a:extLst>
              <a:ext uri="{FF2B5EF4-FFF2-40B4-BE49-F238E27FC236}">
                <a16:creationId xmlns:a16="http://schemas.microsoft.com/office/drawing/2014/main" id="{7CC01C28-59DC-5076-1DB2-5EACE6F14A1E}"/>
              </a:ext>
            </a:extLst>
          </p:cNvPr>
          <p:cNvSpPr/>
          <p:nvPr userDrawn="1"/>
        </p:nvSpPr>
        <p:spPr>
          <a:xfrm>
            <a:off x="146346" y="9209515"/>
            <a:ext cx="1533328" cy="489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13"/>
          </a:p>
        </p:txBody>
      </p:sp>
      <p:sp>
        <p:nvSpPr>
          <p:cNvPr id="11" name="TextBox 10">
            <a:extLst>
              <a:ext uri="{FF2B5EF4-FFF2-40B4-BE49-F238E27FC236}">
                <a16:creationId xmlns:a16="http://schemas.microsoft.com/office/drawing/2014/main" id="{0DEF1E61-31C2-1695-4B41-6679CD54B94C}"/>
              </a:ext>
            </a:extLst>
          </p:cNvPr>
          <p:cNvSpPr txBox="1"/>
          <p:nvPr userDrawn="1"/>
        </p:nvSpPr>
        <p:spPr>
          <a:xfrm>
            <a:off x="37288" y="9344080"/>
            <a:ext cx="2358964" cy="215444"/>
          </a:xfrm>
          <a:prstGeom prst="rect">
            <a:avLst/>
          </a:prstGeom>
          <a:noFill/>
        </p:spPr>
        <p:txBody>
          <a:bodyPr wrap="square" rtlCol="0">
            <a:spAutoFit/>
          </a:bodyPr>
          <a:lstStyle/>
          <a:p>
            <a:r>
              <a:rPr lang="en-IN" sz="800" i="1" dirty="0">
                <a:solidFill>
                  <a:schemeClr val="tx1">
                    <a:lumMod val="50000"/>
                    <a:lumOff val="50000"/>
                  </a:schemeClr>
                </a:solidFill>
                <a:ea typeface="Verdana" panose="020B0604030504040204" pitchFamily="34" charset="0"/>
                <a:cs typeface="Verdana" panose="020B0604030504040204" pitchFamily="34" charset="0"/>
              </a:rPr>
              <a:t>“Confidential &amp; Proprietary Information”</a:t>
            </a:r>
          </a:p>
        </p:txBody>
      </p:sp>
      <p:sp>
        <p:nvSpPr>
          <p:cNvPr id="12" name="Rectangle 11">
            <a:extLst>
              <a:ext uri="{FF2B5EF4-FFF2-40B4-BE49-F238E27FC236}">
                <a16:creationId xmlns:a16="http://schemas.microsoft.com/office/drawing/2014/main" id="{6427C8C1-D489-7605-F65A-3002B4597252}"/>
              </a:ext>
            </a:extLst>
          </p:cNvPr>
          <p:cNvSpPr/>
          <p:nvPr userDrawn="1"/>
        </p:nvSpPr>
        <p:spPr>
          <a:xfrm>
            <a:off x="6211848" y="9209688"/>
            <a:ext cx="450592" cy="489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13"/>
          </a:p>
        </p:txBody>
      </p:sp>
      <p:sp>
        <p:nvSpPr>
          <p:cNvPr id="14" name="Arrow: Chevron 13">
            <a:extLst>
              <a:ext uri="{FF2B5EF4-FFF2-40B4-BE49-F238E27FC236}">
                <a16:creationId xmlns:a16="http://schemas.microsoft.com/office/drawing/2014/main" id="{7FAD3F66-EF8E-4A42-0477-450CE4B86362}"/>
              </a:ext>
            </a:extLst>
          </p:cNvPr>
          <p:cNvSpPr/>
          <p:nvPr userDrawn="1"/>
        </p:nvSpPr>
        <p:spPr>
          <a:xfrm>
            <a:off x="6501457" y="9246067"/>
            <a:ext cx="277680" cy="411470"/>
          </a:xfrm>
          <a:prstGeom prst="chevron">
            <a:avLst/>
          </a:prstGeom>
          <a:solidFill>
            <a:srgbClr val="EE4F50"/>
          </a:solidFill>
          <a:ln w="12700" cap="flat" cmpd="sng" algn="ctr">
            <a:noFill/>
            <a:prstDash val="solid"/>
            <a:miter lim="800000"/>
          </a:ln>
          <a:effectLst/>
        </p:spPr>
        <p:txBody>
          <a:bodyPr rtlCol="0" anchor="ctr"/>
          <a:lstStyle/>
          <a:p>
            <a:pPr marL="0" marR="0" lvl="0" indent="0" algn="ctr" defTabSz="514356" eaLnBrk="1" fontAlgn="auto" latinLnBrk="0" hangingPunct="1">
              <a:lnSpc>
                <a:spcPct val="100000"/>
              </a:lnSpc>
              <a:spcBef>
                <a:spcPts val="0"/>
              </a:spcBef>
              <a:spcAft>
                <a:spcPts val="0"/>
              </a:spcAft>
              <a:buClrTx/>
              <a:buSzTx/>
              <a:buFontTx/>
              <a:buNone/>
              <a:tabLst/>
              <a:defRPr/>
            </a:pPr>
            <a:endParaRPr kumimoji="0" lang="en-IN" sz="1013"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2" name="Graphic 1">
            <a:extLst>
              <a:ext uri="{FF2B5EF4-FFF2-40B4-BE49-F238E27FC236}">
                <a16:creationId xmlns:a16="http://schemas.microsoft.com/office/drawing/2014/main" id="{D15B706C-E703-B0D6-FC06-AFBC523A073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84976" y="9268140"/>
            <a:ext cx="849536" cy="367325"/>
          </a:xfrm>
          <a:prstGeom prst="rect">
            <a:avLst/>
          </a:prstGeom>
        </p:spPr>
      </p:pic>
      <p:sp>
        <p:nvSpPr>
          <p:cNvPr id="6" name="TextBox 5">
            <a:extLst>
              <a:ext uri="{FF2B5EF4-FFF2-40B4-BE49-F238E27FC236}">
                <a16:creationId xmlns:a16="http://schemas.microsoft.com/office/drawing/2014/main" id="{E403CE68-880C-4DCF-5209-065E7835D849}"/>
              </a:ext>
            </a:extLst>
          </p:cNvPr>
          <p:cNvSpPr txBox="1"/>
          <p:nvPr userDrawn="1"/>
        </p:nvSpPr>
        <p:spPr>
          <a:xfrm>
            <a:off x="4724106" y="292608"/>
            <a:ext cx="2266416" cy="261610"/>
          </a:xfrm>
          <a:prstGeom prst="rect">
            <a:avLst/>
          </a:prstGeom>
          <a:noFill/>
        </p:spPr>
        <p:txBody>
          <a:bodyPr wrap="square">
            <a:spAutoFit/>
          </a:bodyPr>
          <a:lstStyle/>
          <a:p>
            <a:r>
              <a:rPr lang="en-IN" sz="1100" dirty="0">
                <a:solidFill>
                  <a:schemeClr val="bg1">
                    <a:lumMod val="65000"/>
                  </a:schemeClr>
                </a:solidFill>
                <a:latin typeface="Calibri (Body)"/>
              </a:rPr>
              <a:t>www.nicesoftwaresolutions.com</a:t>
            </a:r>
          </a:p>
        </p:txBody>
      </p:sp>
      <p:sp>
        <p:nvSpPr>
          <p:cNvPr id="7" name="Rectangle 6">
            <a:extLst>
              <a:ext uri="{FF2B5EF4-FFF2-40B4-BE49-F238E27FC236}">
                <a16:creationId xmlns:a16="http://schemas.microsoft.com/office/drawing/2014/main" id="{92D49A03-5C55-C5AE-4079-B8D563B9D3DE}"/>
              </a:ext>
            </a:extLst>
          </p:cNvPr>
          <p:cNvSpPr/>
          <p:nvPr userDrawn="1"/>
        </p:nvSpPr>
        <p:spPr>
          <a:xfrm>
            <a:off x="-2542" y="9875522"/>
            <a:ext cx="6860542" cy="45719"/>
          </a:xfrm>
          <a:prstGeom prst="rect">
            <a:avLst/>
          </a:prstGeom>
          <a:solidFill>
            <a:srgbClr val="EE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spTree>
    <p:extLst>
      <p:ext uri="{BB962C8B-B14F-4D97-AF65-F5344CB8AC3E}">
        <p14:creationId xmlns:p14="http://schemas.microsoft.com/office/powerpoint/2010/main" val="3633635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hank you">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03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426529-A245-97FB-0693-B8D46CCAA3E6}"/>
              </a:ext>
            </a:extLst>
          </p:cNvPr>
          <p:cNvSpPr/>
          <p:nvPr userDrawn="1"/>
        </p:nvSpPr>
        <p:spPr>
          <a:xfrm>
            <a:off x="5248609" y="2"/>
            <a:ext cx="1609391" cy="9514889"/>
          </a:xfrm>
          <a:prstGeom prst="rect">
            <a:avLst/>
          </a:prstGeom>
          <a:solidFill>
            <a:srgbClr val="80BFE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sz="1013" dirty="0">
              <a:latin typeface="Barlow" panose="00000500000000000000" pitchFamily="2" charset="0"/>
            </a:endParaRPr>
          </a:p>
        </p:txBody>
      </p:sp>
      <p:sp>
        <p:nvSpPr>
          <p:cNvPr id="3" name="Content Placeholder 22">
            <a:extLst>
              <a:ext uri="{FF2B5EF4-FFF2-40B4-BE49-F238E27FC236}">
                <a16:creationId xmlns:a16="http://schemas.microsoft.com/office/drawing/2014/main" id="{FAEF6972-D981-9EC5-297B-E0E7099EB59B}"/>
              </a:ext>
            </a:extLst>
          </p:cNvPr>
          <p:cNvSpPr>
            <a:spLocks noGrp="1"/>
          </p:cNvSpPr>
          <p:nvPr>
            <p:ph sz="quarter" idx="10" hasCustomPrompt="1"/>
          </p:nvPr>
        </p:nvSpPr>
        <p:spPr>
          <a:xfrm>
            <a:off x="347186" y="206376"/>
            <a:ext cx="6283776" cy="642056"/>
          </a:xfrm>
          <a:prstGeom prst="rect">
            <a:avLst/>
          </a:prstGeom>
        </p:spPr>
        <p:txBody>
          <a:bodyPr/>
          <a:lstStyle>
            <a:lvl1pPr marL="0" indent="0" algn="l">
              <a:buFontTx/>
              <a:buNone/>
              <a:defRPr sz="1575" b="1">
                <a:solidFill>
                  <a:schemeClr val="tx1">
                    <a:lumMod val="85000"/>
                    <a:lumOff val="15000"/>
                  </a:schemeClr>
                </a:solidFill>
                <a:latin typeface="Calibri (Body)"/>
              </a:defRPr>
            </a:lvl1pPr>
            <a:lvl2pPr marL="257178" indent="0">
              <a:buFontTx/>
              <a:buNone/>
              <a:defRPr/>
            </a:lvl2pPr>
            <a:lvl3pPr marL="514356" indent="0">
              <a:buFontTx/>
              <a:buNone/>
              <a:defRPr/>
            </a:lvl3pPr>
            <a:lvl4pPr marL="771535" indent="0">
              <a:buFontTx/>
              <a:buNone/>
              <a:defRPr/>
            </a:lvl4pPr>
            <a:lvl5pPr marL="1028713" indent="0">
              <a:buFontTx/>
              <a:buNone/>
              <a:defRPr/>
            </a:lvl5pPr>
          </a:lstStyle>
          <a:p>
            <a:pPr lvl="0"/>
            <a:r>
              <a:rPr lang="en-US" dirty="0"/>
              <a:t>CLICK TO EDIT MASTER TEXT</a:t>
            </a:r>
            <a:endParaRPr lang="en-IN" dirty="0"/>
          </a:p>
        </p:txBody>
      </p:sp>
      <p:sp>
        <p:nvSpPr>
          <p:cNvPr id="4" name="Rectangle 3">
            <a:extLst>
              <a:ext uri="{FF2B5EF4-FFF2-40B4-BE49-F238E27FC236}">
                <a16:creationId xmlns:a16="http://schemas.microsoft.com/office/drawing/2014/main" id="{607AA271-42E5-4387-739B-6FBB8B4BC1E8}"/>
              </a:ext>
            </a:extLst>
          </p:cNvPr>
          <p:cNvSpPr/>
          <p:nvPr userDrawn="1"/>
        </p:nvSpPr>
        <p:spPr>
          <a:xfrm>
            <a:off x="0" y="9203980"/>
            <a:ext cx="6858000" cy="495644"/>
          </a:xfrm>
          <a:prstGeom prst="rect">
            <a:avLst/>
          </a:prstGeom>
          <a:pattFill prst="pct5">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5" name="Rectangle 4">
            <a:extLst>
              <a:ext uri="{FF2B5EF4-FFF2-40B4-BE49-F238E27FC236}">
                <a16:creationId xmlns:a16="http://schemas.microsoft.com/office/drawing/2014/main" id="{C50ECB52-77F1-92AA-2832-66CDA3E15D76}"/>
              </a:ext>
            </a:extLst>
          </p:cNvPr>
          <p:cNvSpPr/>
          <p:nvPr userDrawn="1"/>
        </p:nvSpPr>
        <p:spPr>
          <a:xfrm>
            <a:off x="1" y="9209688"/>
            <a:ext cx="52814" cy="495644"/>
          </a:xfrm>
          <a:prstGeom prst="rect">
            <a:avLst/>
          </a:prstGeom>
          <a:solidFill>
            <a:srgbClr val="30355B"/>
          </a:solidFill>
          <a:ln>
            <a:solidFill>
              <a:srgbClr val="303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13" dirty="0"/>
          </a:p>
        </p:txBody>
      </p:sp>
      <p:sp>
        <p:nvSpPr>
          <p:cNvPr id="10" name="Rectangle 9">
            <a:extLst>
              <a:ext uri="{FF2B5EF4-FFF2-40B4-BE49-F238E27FC236}">
                <a16:creationId xmlns:a16="http://schemas.microsoft.com/office/drawing/2014/main" id="{7CC01C28-59DC-5076-1DB2-5EACE6F14A1E}"/>
              </a:ext>
            </a:extLst>
          </p:cNvPr>
          <p:cNvSpPr/>
          <p:nvPr userDrawn="1"/>
        </p:nvSpPr>
        <p:spPr>
          <a:xfrm>
            <a:off x="146346" y="9209515"/>
            <a:ext cx="1533328" cy="489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13"/>
          </a:p>
        </p:txBody>
      </p:sp>
      <p:sp>
        <p:nvSpPr>
          <p:cNvPr id="11" name="TextBox 10">
            <a:extLst>
              <a:ext uri="{FF2B5EF4-FFF2-40B4-BE49-F238E27FC236}">
                <a16:creationId xmlns:a16="http://schemas.microsoft.com/office/drawing/2014/main" id="{0DEF1E61-31C2-1695-4B41-6679CD54B94C}"/>
              </a:ext>
            </a:extLst>
          </p:cNvPr>
          <p:cNvSpPr txBox="1"/>
          <p:nvPr userDrawn="1"/>
        </p:nvSpPr>
        <p:spPr>
          <a:xfrm>
            <a:off x="106393" y="9257456"/>
            <a:ext cx="2358964" cy="196208"/>
          </a:xfrm>
          <a:prstGeom prst="rect">
            <a:avLst/>
          </a:prstGeom>
          <a:noFill/>
        </p:spPr>
        <p:txBody>
          <a:bodyPr wrap="square" rtlCol="0">
            <a:spAutoFit/>
          </a:bodyPr>
          <a:lstStyle/>
          <a:p>
            <a:r>
              <a:rPr lang="en-IN" sz="675" i="1" dirty="0">
                <a:solidFill>
                  <a:schemeClr val="tx1">
                    <a:lumMod val="50000"/>
                    <a:lumOff val="50000"/>
                  </a:schemeClr>
                </a:solidFill>
                <a:ea typeface="Verdana" panose="020B0604030504040204" pitchFamily="34" charset="0"/>
                <a:cs typeface="Verdana" panose="020B0604030504040204" pitchFamily="34" charset="0"/>
              </a:rPr>
              <a:t>“Confidential &amp; Proprietary Information”</a:t>
            </a:r>
          </a:p>
        </p:txBody>
      </p:sp>
      <p:sp>
        <p:nvSpPr>
          <p:cNvPr id="12" name="Rectangle 11">
            <a:extLst>
              <a:ext uri="{FF2B5EF4-FFF2-40B4-BE49-F238E27FC236}">
                <a16:creationId xmlns:a16="http://schemas.microsoft.com/office/drawing/2014/main" id="{6427C8C1-D489-7605-F65A-3002B4597252}"/>
              </a:ext>
            </a:extLst>
          </p:cNvPr>
          <p:cNvSpPr/>
          <p:nvPr userDrawn="1"/>
        </p:nvSpPr>
        <p:spPr>
          <a:xfrm>
            <a:off x="6211848" y="9209688"/>
            <a:ext cx="450592" cy="489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13"/>
          </a:p>
        </p:txBody>
      </p:sp>
      <p:pic>
        <p:nvPicPr>
          <p:cNvPr id="13" name="Picture 12">
            <a:extLst>
              <a:ext uri="{FF2B5EF4-FFF2-40B4-BE49-F238E27FC236}">
                <a16:creationId xmlns:a16="http://schemas.microsoft.com/office/drawing/2014/main" id="{B96D0187-385C-87B4-740D-715255AAB2DF}"/>
              </a:ext>
            </a:extLst>
          </p:cNvPr>
          <p:cNvPicPr/>
          <p:nvPr userDrawn="1"/>
        </p:nvPicPr>
        <p:blipFill>
          <a:blip r:embed="rId2" cstate="hqprint">
            <a:extLst>
              <a:ext uri="{28A0092B-C50C-407E-A947-70E740481C1C}">
                <a14:useLocalDpi xmlns:a14="http://schemas.microsoft.com/office/drawing/2010/main" val="0"/>
              </a:ext>
            </a:extLst>
          </a:blip>
          <a:srcRect/>
          <a:stretch/>
        </p:blipFill>
        <p:spPr bwMode="auto">
          <a:xfrm>
            <a:off x="6311040" y="9257458"/>
            <a:ext cx="275146" cy="352871"/>
          </a:xfrm>
          <a:prstGeom prst="rect">
            <a:avLst/>
          </a:prstGeom>
          <a:noFill/>
          <a:ln>
            <a:noFill/>
          </a:ln>
        </p:spPr>
      </p:pic>
      <p:sp>
        <p:nvSpPr>
          <p:cNvPr id="14" name="Arrow: Chevron 13">
            <a:extLst>
              <a:ext uri="{FF2B5EF4-FFF2-40B4-BE49-F238E27FC236}">
                <a16:creationId xmlns:a16="http://schemas.microsoft.com/office/drawing/2014/main" id="{7FAD3F66-EF8E-4A42-0477-450CE4B86362}"/>
              </a:ext>
            </a:extLst>
          </p:cNvPr>
          <p:cNvSpPr/>
          <p:nvPr userDrawn="1"/>
        </p:nvSpPr>
        <p:spPr>
          <a:xfrm>
            <a:off x="6644173" y="9246067"/>
            <a:ext cx="134963" cy="411470"/>
          </a:xfrm>
          <a:prstGeom prst="chevron">
            <a:avLst/>
          </a:prstGeom>
          <a:solidFill>
            <a:srgbClr val="EE4F50"/>
          </a:solidFill>
          <a:ln w="12700" cap="flat" cmpd="sng" algn="ctr">
            <a:noFill/>
            <a:prstDash val="solid"/>
            <a:miter lim="800000"/>
          </a:ln>
          <a:effectLst/>
        </p:spPr>
        <p:txBody>
          <a:bodyPr rtlCol="0" anchor="ctr"/>
          <a:lstStyle/>
          <a:p>
            <a:pPr marL="0" marR="0" lvl="0" indent="0" algn="ctr" defTabSz="514356" eaLnBrk="1" fontAlgn="auto" latinLnBrk="0" hangingPunct="1">
              <a:lnSpc>
                <a:spcPct val="100000"/>
              </a:lnSpc>
              <a:spcBef>
                <a:spcPts val="0"/>
              </a:spcBef>
              <a:spcAft>
                <a:spcPts val="0"/>
              </a:spcAft>
              <a:buClrTx/>
              <a:buSzTx/>
              <a:buFontTx/>
              <a:buNone/>
              <a:tabLst/>
              <a:defRPr/>
            </a:pPr>
            <a:endParaRPr kumimoji="0" lang="en-IN" sz="1013"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803841AD-EE64-D863-1ADF-ECFB04944653}"/>
              </a:ext>
            </a:extLst>
          </p:cNvPr>
          <p:cNvSpPr/>
          <p:nvPr userDrawn="1"/>
        </p:nvSpPr>
        <p:spPr>
          <a:xfrm>
            <a:off x="0" y="194960"/>
            <a:ext cx="198852" cy="665600"/>
          </a:xfrm>
          <a:prstGeom prst="rect">
            <a:avLst/>
          </a:prstGeom>
          <a:solidFill>
            <a:srgbClr val="30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13" dirty="0"/>
          </a:p>
        </p:txBody>
      </p:sp>
      <p:sp>
        <p:nvSpPr>
          <p:cNvPr id="16" name="Rectangle 15">
            <a:extLst>
              <a:ext uri="{FF2B5EF4-FFF2-40B4-BE49-F238E27FC236}">
                <a16:creationId xmlns:a16="http://schemas.microsoft.com/office/drawing/2014/main" id="{654CBC07-75D0-3D68-020D-3AC43DABEFC4}"/>
              </a:ext>
            </a:extLst>
          </p:cNvPr>
          <p:cNvSpPr/>
          <p:nvPr userDrawn="1"/>
        </p:nvSpPr>
        <p:spPr>
          <a:xfrm>
            <a:off x="218090" y="194961"/>
            <a:ext cx="52814" cy="667385"/>
          </a:xfrm>
          <a:prstGeom prst="rect">
            <a:avLst/>
          </a:prstGeom>
          <a:solidFill>
            <a:srgbClr val="EE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13" dirty="0"/>
          </a:p>
        </p:txBody>
      </p:sp>
      <p:sp>
        <p:nvSpPr>
          <p:cNvPr id="6" name="Picture Placeholder 8">
            <a:extLst>
              <a:ext uri="{FF2B5EF4-FFF2-40B4-BE49-F238E27FC236}">
                <a16:creationId xmlns:a16="http://schemas.microsoft.com/office/drawing/2014/main" id="{89DE04CD-DF12-E142-FE6A-34B276CFBCC3}"/>
              </a:ext>
            </a:extLst>
          </p:cNvPr>
          <p:cNvSpPr>
            <a:spLocks noGrp="1"/>
          </p:cNvSpPr>
          <p:nvPr>
            <p:ph type="pic" sz="quarter" idx="13"/>
          </p:nvPr>
        </p:nvSpPr>
        <p:spPr>
          <a:xfrm>
            <a:off x="4542533" y="1527829"/>
            <a:ext cx="2119908" cy="7090128"/>
          </a:xfrm>
          <a:prstGeom prst="rect">
            <a:avLst/>
          </a:prstGeom>
        </p:spPr>
        <p:txBody>
          <a:bodyPr>
            <a:normAutofit/>
          </a:bodyPr>
          <a:lstStyle>
            <a:lvl1pPr>
              <a:defRPr sz="731"/>
            </a:lvl1pPr>
          </a:lstStyle>
          <a:p>
            <a:endParaRPr lang="en-IN" dirty="0"/>
          </a:p>
        </p:txBody>
      </p:sp>
      <p:sp>
        <p:nvSpPr>
          <p:cNvPr id="19" name="Text Placeholder 13">
            <a:extLst>
              <a:ext uri="{FF2B5EF4-FFF2-40B4-BE49-F238E27FC236}">
                <a16:creationId xmlns:a16="http://schemas.microsoft.com/office/drawing/2014/main" id="{2A8403F3-6A71-30B5-BF79-542C9AC57C9F}"/>
              </a:ext>
            </a:extLst>
          </p:cNvPr>
          <p:cNvSpPr>
            <a:spLocks noGrp="1"/>
          </p:cNvSpPr>
          <p:nvPr>
            <p:ph type="body" sz="quarter" idx="14"/>
          </p:nvPr>
        </p:nvSpPr>
        <p:spPr>
          <a:xfrm>
            <a:off x="244498" y="2128282"/>
            <a:ext cx="3637955" cy="5393267"/>
          </a:xfrm>
          <a:prstGeom prst="rect">
            <a:avLst/>
          </a:prstGeom>
        </p:spPr>
        <p:txBody>
          <a:bodyPr>
            <a:normAutofit/>
          </a:bodyPr>
          <a:lstStyle>
            <a:lvl1pPr marL="128590" indent="-128590">
              <a:lnSpc>
                <a:spcPct val="150000"/>
              </a:lnSpc>
              <a:buClr>
                <a:schemeClr val="tx1">
                  <a:lumMod val="75000"/>
                  <a:lumOff val="25000"/>
                </a:schemeClr>
              </a:buClr>
              <a:buFont typeface="Wingdings" panose="05000000000000000000" pitchFamily="2" charset="2"/>
              <a:buChar char="§"/>
              <a:defRPr sz="731"/>
            </a:lvl1pPr>
            <a:lvl2pPr marL="385768" indent="-128590">
              <a:lnSpc>
                <a:spcPct val="150000"/>
              </a:lnSpc>
              <a:buClr>
                <a:schemeClr val="tx1">
                  <a:lumMod val="75000"/>
                  <a:lumOff val="25000"/>
                </a:schemeClr>
              </a:buClr>
              <a:buFont typeface="Wingdings" panose="05000000000000000000" pitchFamily="2" charset="2"/>
              <a:buChar char="§"/>
              <a:defRPr sz="731"/>
            </a:lvl2pPr>
            <a:lvl3pPr marL="642946" indent="-128590">
              <a:lnSpc>
                <a:spcPct val="150000"/>
              </a:lnSpc>
              <a:buClr>
                <a:schemeClr val="tx1">
                  <a:lumMod val="75000"/>
                  <a:lumOff val="25000"/>
                </a:schemeClr>
              </a:buClr>
              <a:buFont typeface="Wingdings" panose="05000000000000000000" pitchFamily="2" charset="2"/>
              <a:buChar char="§"/>
              <a:defRPr sz="731"/>
            </a:lvl3pPr>
            <a:lvl4pPr marL="900124" indent="-128590">
              <a:lnSpc>
                <a:spcPct val="150000"/>
              </a:lnSpc>
              <a:buClr>
                <a:schemeClr val="tx1">
                  <a:lumMod val="75000"/>
                  <a:lumOff val="25000"/>
                </a:schemeClr>
              </a:buClr>
              <a:buFont typeface="Wingdings" panose="05000000000000000000" pitchFamily="2" charset="2"/>
              <a:buChar char="§"/>
              <a:defRPr sz="731"/>
            </a:lvl4pPr>
            <a:lvl5pPr marL="1157303" indent="-128590">
              <a:lnSpc>
                <a:spcPct val="150000"/>
              </a:lnSpc>
              <a:buClr>
                <a:schemeClr val="tx1">
                  <a:lumMod val="75000"/>
                  <a:lumOff val="25000"/>
                </a:schemeClr>
              </a:buClr>
              <a:buFont typeface="Wingdings" panose="05000000000000000000" pitchFamily="2" charset="2"/>
              <a:buChar char="§"/>
              <a:defRPr sz="73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973035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7FDB13-FFA4-4C7E-A120-D4786B025A8A}" type="datetimeFigureOut">
              <a:rPr lang="en-IN" smtClean="0"/>
              <a:t>04-07-2024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60C54C3-5EF8-4833-B7A3-DFF0045C5D0D}" type="slidenum">
              <a:rPr lang="en-IN" smtClean="0"/>
              <a:t>‹#›</a:t>
            </a:fld>
            <a:endParaRPr lang="en-IN"/>
          </a:p>
        </p:txBody>
      </p:sp>
    </p:spTree>
    <p:extLst>
      <p:ext uri="{BB962C8B-B14F-4D97-AF65-F5344CB8AC3E}">
        <p14:creationId xmlns:p14="http://schemas.microsoft.com/office/powerpoint/2010/main" val="1574101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7FDB13-FFA4-4C7E-A120-D4786B025A8A}" type="datetimeFigureOut">
              <a:rPr lang="en-IN" smtClean="0"/>
              <a:t>04-07-2024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60C54C3-5EF8-4833-B7A3-DFF0045C5D0D}" type="slidenum">
              <a:rPr lang="en-IN" smtClean="0"/>
              <a:t>‹#›</a:t>
            </a:fld>
            <a:endParaRPr lang="en-IN"/>
          </a:p>
        </p:txBody>
      </p:sp>
    </p:spTree>
    <p:extLst>
      <p:ext uri="{BB962C8B-B14F-4D97-AF65-F5344CB8AC3E}">
        <p14:creationId xmlns:p14="http://schemas.microsoft.com/office/powerpoint/2010/main" val="914586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7FDB13-FFA4-4C7E-A120-D4786B025A8A}" type="datetimeFigureOut">
              <a:rPr lang="en-IN" smtClean="0"/>
              <a:t>04-07-2024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60C54C3-5EF8-4833-B7A3-DFF0045C5D0D}" type="slidenum">
              <a:rPr lang="en-IN" smtClean="0"/>
              <a:t>‹#›</a:t>
            </a:fld>
            <a:endParaRPr lang="en-IN"/>
          </a:p>
        </p:txBody>
      </p:sp>
    </p:spTree>
    <p:extLst>
      <p:ext uri="{BB962C8B-B14F-4D97-AF65-F5344CB8AC3E}">
        <p14:creationId xmlns:p14="http://schemas.microsoft.com/office/powerpoint/2010/main" val="3657986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7FDB13-FFA4-4C7E-A120-D4786B025A8A}" type="datetimeFigureOut">
              <a:rPr lang="en-IN" smtClean="0"/>
              <a:t>04-07-2024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60C54C3-5EF8-4833-B7A3-DFF0045C5D0D}" type="slidenum">
              <a:rPr lang="en-IN" smtClean="0"/>
              <a:t>‹#›</a:t>
            </a:fld>
            <a:endParaRPr lang="en-IN"/>
          </a:p>
        </p:txBody>
      </p:sp>
    </p:spTree>
    <p:extLst>
      <p:ext uri="{BB962C8B-B14F-4D97-AF65-F5344CB8AC3E}">
        <p14:creationId xmlns:p14="http://schemas.microsoft.com/office/powerpoint/2010/main" val="3755762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31825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DB13-FFA4-4C7E-A120-D4786B025A8A}" type="datetimeFigureOut">
              <a:rPr lang="en-IN" smtClean="0"/>
              <a:t>04-07-2024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60C54C3-5EF8-4833-B7A3-DFF0045C5D0D}" type="slidenum">
              <a:rPr lang="en-IN" smtClean="0"/>
              <a:t>‹#›</a:t>
            </a:fld>
            <a:endParaRPr lang="en-IN"/>
          </a:p>
        </p:txBody>
      </p:sp>
    </p:spTree>
    <p:extLst>
      <p:ext uri="{BB962C8B-B14F-4D97-AF65-F5344CB8AC3E}">
        <p14:creationId xmlns:p14="http://schemas.microsoft.com/office/powerpoint/2010/main" val="1832545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7FDB13-FFA4-4C7E-A120-D4786B025A8A}" type="datetimeFigureOut">
              <a:rPr lang="en-IN" smtClean="0"/>
              <a:t>04-07-2024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60C54C3-5EF8-4833-B7A3-DFF0045C5D0D}" type="slidenum">
              <a:rPr lang="en-IN" smtClean="0"/>
              <a:t>‹#›</a:t>
            </a:fld>
            <a:endParaRPr lang="en-IN"/>
          </a:p>
        </p:txBody>
      </p:sp>
    </p:spTree>
    <p:extLst>
      <p:ext uri="{BB962C8B-B14F-4D97-AF65-F5344CB8AC3E}">
        <p14:creationId xmlns:p14="http://schemas.microsoft.com/office/powerpoint/2010/main" val="1524928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7FDB13-FFA4-4C7E-A120-D4786B025A8A}" type="datetimeFigureOut">
              <a:rPr lang="en-IN" smtClean="0"/>
              <a:t>04-07-2024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60C54C3-5EF8-4833-B7A3-DFF0045C5D0D}" type="slidenum">
              <a:rPr lang="en-IN" smtClean="0"/>
              <a:t>‹#›</a:t>
            </a:fld>
            <a:endParaRPr lang="en-IN"/>
          </a:p>
        </p:txBody>
      </p:sp>
    </p:spTree>
    <p:extLst>
      <p:ext uri="{BB962C8B-B14F-4D97-AF65-F5344CB8AC3E}">
        <p14:creationId xmlns:p14="http://schemas.microsoft.com/office/powerpoint/2010/main" val="4245726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A7FDB13-FFA4-4C7E-A120-D4786B025A8A}" type="datetimeFigureOut">
              <a:rPr lang="en-IN" smtClean="0"/>
              <a:t>04-07-2024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60C54C3-5EF8-4833-B7A3-DFF0045C5D0D}" type="slidenum">
              <a:rPr lang="en-IN" smtClean="0"/>
              <a:t>‹#›</a:t>
            </a:fld>
            <a:endParaRPr lang="en-IN"/>
          </a:p>
        </p:txBody>
      </p:sp>
    </p:spTree>
    <p:extLst>
      <p:ext uri="{BB962C8B-B14F-4D97-AF65-F5344CB8AC3E}">
        <p14:creationId xmlns:p14="http://schemas.microsoft.com/office/powerpoint/2010/main" val="487585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A7FDB13-FFA4-4C7E-A120-D4786B025A8A}" type="datetimeFigureOut">
              <a:rPr lang="en-IN" smtClean="0"/>
              <a:t>04-07-2024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60C54C3-5EF8-4833-B7A3-DFF0045C5D0D}" type="slidenum">
              <a:rPr lang="en-IN" smtClean="0"/>
              <a:t>‹#›</a:t>
            </a:fld>
            <a:endParaRPr lang="en-IN"/>
          </a:p>
        </p:txBody>
      </p:sp>
    </p:spTree>
    <p:extLst>
      <p:ext uri="{BB962C8B-B14F-4D97-AF65-F5344CB8AC3E}">
        <p14:creationId xmlns:p14="http://schemas.microsoft.com/office/powerpoint/2010/main" val="1353168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7FDB13-FFA4-4C7E-A120-D4786B025A8A}" type="datetimeFigureOut">
              <a:rPr lang="en-IN" smtClean="0"/>
              <a:t>04-07-2024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60C54C3-5EF8-4833-B7A3-DFF0045C5D0D}" type="slidenum">
              <a:rPr lang="en-IN" smtClean="0"/>
              <a:t>‹#›</a:t>
            </a:fld>
            <a:endParaRPr lang="en-IN"/>
          </a:p>
        </p:txBody>
      </p:sp>
    </p:spTree>
    <p:extLst>
      <p:ext uri="{BB962C8B-B14F-4D97-AF65-F5344CB8AC3E}">
        <p14:creationId xmlns:p14="http://schemas.microsoft.com/office/powerpoint/2010/main" val="31087558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7FDB13-FFA4-4C7E-A120-D4786B025A8A}" type="datetimeFigureOut">
              <a:rPr lang="en-IN" smtClean="0"/>
              <a:t>04-07-2024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60C54C3-5EF8-4833-B7A3-DFF0045C5D0D}" type="slidenum">
              <a:rPr lang="en-IN" smtClean="0"/>
              <a:t>‹#›</a:t>
            </a:fld>
            <a:endParaRPr lang="en-IN"/>
          </a:p>
        </p:txBody>
      </p:sp>
    </p:spTree>
    <p:extLst>
      <p:ext uri="{BB962C8B-B14F-4D97-AF65-F5344CB8AC3E}">
        <p14:creationId xmlns:p14="http://schemas.microsoft.com/office/powerpoint/2010/main" val="29408128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pic>
        <p:nvPicPr>
          <p:cNvPr id="4" name="Picture 4" descr="white painted wall with black line">
            <a:extLst>
              <a:ext uri="{FF2B5EF4-FFF2-40B4-BE49-F238E27FC236}">
                <a16:creationId xmlns:a16="http://schemas.microsoft.com/office/drawing/2014/main" id="{6345C546-CEB5-0111-D16D-AE3B4001D152}"/>
              </a:ext>
            </a:extLst>
          </p:cNvPr>
          <p:cNvPicPr>
            <a:picLocks noChangeAspect="1"/>
          </p:cNvPicPr>
          <p:nvPr userDrawn="1"/>
        </p:nvPicPr>
        <p:blipFill rotWithShape="1">
          <a:blip r:embed="rId3">
            <a:alphaModFix amt="18000"/>
            <a:extLst>
              <a:ext uri="{28A0092B-C50C-407E-A947-70E740481C1C}">
                <a14:useLocalDpi xmlns:a14="http://schemas.microsoft.com/office/drawing/2010/main" val="0"/>
              </a:ext>
            </a:extLst>
          </a:blip>
          <a:srcRect t="-135" r="36498" b="8269"/>
          <a:stretch/>
        </p:blipFill>
        <p:spPr bwMode="auto">
          <a:xfrm>
            <a:off x="1" y="0"/>
            <a:ext cx="6858000" cy="992124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A close-up of a person shaking hands&#10;&#10;Description automatically generated with low confidence">
            <a:extLst>
              <a:ext uri="{FF2B5EF4-FFF2-40B4-BE49-F238E27FC236}">
                <a16:creationId xmlns:a16="http://schemas.microsoft.com/office/drawing/2014/main" id="{924B0C2E-3037-0C5B-A5AE-5BF478D48907}"/>
              </a:ext>
            </a:extLst>
          </p:cNvPr>
          <p:cNvPicPr>
            <a:picLocks noChangeAspect="1"/>
          </p:cNvPicPr>
          <p:nvPr userDrawn="1"/>
        </p:nvPicPr>
        <p:blipFill rotWithShape="1">
          <a:blip r:embed="rId4">
            <a:alphaModFix amt="16000"/>
            <a:extLst>
              <a:ext uri="{28A0092B-C50C-407E-A947-70E740481C1C}">
                <a14:useLocalDpi xmlns:a14="http://schemas.microsoft.com/office/drawing/2010/main" val="0"/>
              </a:ext>
            </a:extLst>
          </a:blip>
          <a:srcRect l="26171" t="44874" r="46056" b="1"/>
          <a:stretch/>
        </p:blipFill>
        <p:spPr>
          <a:xfrm>
            <a:off x="7296" y="990601"/>
            <a:ext cx="6850704" cy="8953640"/>
          </a:xfrm>
          <a:prstGeom prst="rect">
            <a:avLst/>
          </a:prstGeom>
        </p:spPr>
      </p:pic>
      <p:pic>
        <p:nvPicPr>
          <p:cNvPr id="2" name="Picture 1" descr="A close-up of a person shaking hands&#10;&#10;Description automatically generated with low confidence">
            <a:extLst>
              <a:ext uri="{FF2B5EF4-FFF2-40B4-BE49-F238E27FC236}">
                <a16:creationId xmlns:a16="http://schemas.microsoft.com/office/drawing/2014/main" id="{F7DDD79B-033C-E4C4-A84E-6FCA2A56F3A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5048" t="44874" r="37610" b="1"/>
          <a:stretch/>
        </p:blipFill>
        <p:spPr>
          <a:xfrm>
            <a:off x="1" y="3179623"/>
            <a:ext cx="6858000" cy="6749377"/>
          </a:xfrm>
          <a:prstGeom prst="rect">
            <a:avLst/>
          </a:prstGeom>
        </p:spPr>
      </p:pic>
      <p:sp>
        <p:nvSpPr>
          <p:cNvPr id="3" name="Rectangle 2">
            <a:extLst>
              <a:ext uri="{FF2B5EF4-FFF2-40B4-BE49-F238E27FC236}">
                <a16:creationId xmlns:a16="http://schemas.microsoft.com/office/drawing/2014/main" id="{35CB0722-AA6D-6276-5272-6A4DDE1D080D}"/>
              </a:ext>
            </a:extLst>
          </p:cNvPr>
          <p:cNvSpPr/>
          <p:nvPr userDrawn="1"/>
        </p:nvSpPr>
        <p:spPr>
          <a:xfrm>
            <a:off x="-5957" y="3188942"/>
            <a:ext cx="6863958" cy="6740058"/>
          </a:xfrm>
          <a:prstGeom prst="rect">
            <a:avLst/>
          </a:prstGeom>
          <a:solidFill>
            <a:srgbClr val="80BFE4">
              <a:alpha val="39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5" name="Group 4">
            <a:extLst>
              <a:ext uri="{FF2B5EF4-FFF2-40B4-BE49-F238E27FC236}">
                <a16:creationId xmlns:a16="http://schemas.microsoft.com/office/drawing/2014/main" id="{E7AFD48A-B9B6-389A-9AD2-87B59FCED813}"/>
              </a:ext>
            </a:extLst>
          </p:cNvPr>
          <p:cNvGrpSpPr/>
          <p:nvPr userDrawn="1"/>
        </p:nvGrpSpPr>
        <p:grpSpPr>
          <a:xfrm>
            <a:off x="267284" y="9038604"/>
            <a:ext cx="1685878" cy="635907"/>
            <a:chOff x="289625" y="5029520"/>
            <a:chExt cx="1685878" cy="635907"/>
          </a:xfrm>
        </p:grpSpPr>
        <p:sp>
          <p:nvSpPr>
            <p:cNvPr id="6" name="Oval 5">
              <a:extLst>
                <a:ext uri="{FF2B5EF4-FFF2-40B4-BE49-F238E27FC236}">
                  <a16:creationId xmlns:a16="http://schemas.microsoft.com/office/drawing/2014/main" id="{ADB93366-C1BB-36E9-3750-F86B816D4297}"/>
                </a:ext>
              </a:extLst>
            </p:cNvPr>
            <p:cNvSpPr/>
            <p:nvPr/>
          </p:nvSpPr>
          <p:spPr>
            <a:xfrm>
              <a:off x="298663" y="5552642"/>
              <a:ext cx="112785" cy="112785"/>
            </a:xfrm>
            <a:prstGeom prst="ellipse">
              <a:avLst/>
            </a:prstGeom>
            <a:noFill/>
            <a:ln w="28575">
              <a:solidFill>
                <a:srgbClr val="303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a:extLst>
                <a:ext uri="{FF2B5EF4-FFF2-40B4-BE49-F238E27FC236}">
                  <a16:creationId xmlns:a16="http://schemas.microsoft.com/office/drawing/2014/main" id="{6EA1E625-D0A8-92C3-13A3-68E2620F5A5B}"/>
                </a:ext>
              </a:extLst>
            </p:cNvPr>
            <p:cNvSpPr/>
            <p:nvPr/>
          </p:nvSpPr>
          <p:spPr>
            <a:xfrm>
              <a:off x="611474" y="5552642"/>
              <a:ext cx="112785" cy="112785"/>
            </a:xfrm>
            <a:prstGeom prst="ellipse">
              <a:avLst/>
            </a:prstGeom>
            <a:noFill/>
            <a:ln w="28575">
              <a:solidFill>
                <a:srgbClr val="303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Oval 7">
              <a:extLst>
                <a:ext uri="{FF2B5EF4-FFF2-40B4-BE49-F238E27FC236}">
                  <a16:creationId xmlns:a16="http://schemas.microsoft.com/office/drawing/2014/main" id="{BC2BB036-3624-8B5E-16F3-EF705D04ADB3}"/>
                </a:ext>
              </a:extLst>
            </p:cNvPr>
            <p:cNvSpPr/>
            <p:nvPr/>
          </p:nvSpPr>
          <p:spPr>
            <a:xfrm>
              <a:off x="924285" y="5552642"/>
              <a:ext cx="112785" cy="112785"/>
            </a:xfrm>
            <a:prstGeom prst="ellipse">
              <a:avLst/>
            </a:prstGeom>
            <a:noFill/>
            <a:ln w="28575">
              <a:solidFill>
                <a:srgbClr val="303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Oval 8">
              <a:extLst>
                <a:ext uri="{FF2B5EF4-FFF2-40B4-BE49-F238E27FC236}">
                  <a16:creationId xmlns:a16="http://schemas.microsoft.com/office/drawing/2014/main" id="{F3FE64FA-8C15-B3C1-9850-B81FC45DA511}"/>
                </a:ext>
              </a:extLst>
            </p:cNvPr>
            <p:cNvSpPr/>
            <p:nvPr/>
          </p:nvSpPr>
          <p:spPr>
            <a:xfrm>
              <a:off x="1237096" y="5552642"/>
              <a:ext cx="112785" cy="112785"/>
            </a:xfrm>
            <a:prstGeom prst="ellipse">
              <a:avLst/>
            </a:prstGeom>
            <a:noFill/>
            <a:ln w="28575">
              <a:solidFill>
                <a:srgbClr val="303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a:extLst>
                <a:ext uri="{FF2B5EF4-FFF2-40B4-BE49-F238E27FC236}">
                  <a16:creationId xmlns:a16="http://schemas.microsoft.com/office/drawing/2014/main" id="{B3A4ADDE-4C98-96F6-3089-9C6FEA6A23C5}"/>
                </a:ext>
              </a:extLst>
            </p:cNvPr>
            <p:cNvSpPr/>
            <p:nvPr/>
          </p:nvSpPr>
          <p:spPr>
            <a:xfrm>
              <a:off x="1549907" y="5552642"/>
              <a:ext cx="112785" cy="112785"/>
            </a:xfrm>
            <a:prstGeom prst="ellipse">
              <a:avLst/>
            </a:prstGeom>
            <a:noFill/>
            <a:ln w="28575">
              <a:solidFill>
                <a:srgbClr val="303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a:extLst>
                <a:ext uri="{FF2B5EF4-FFF2-40B4-BE49-F238E27FC236}">
                  <a16:creationId xmlns:a16="http://schemas.microsoft.com/office/drawing/2014/main" id="{D7AD0B0C-8DDE-00F0-88D6-151863B092AD}"/>
                </a:ext>
              </a:extLst>
            </p:cNvPr>
            <p:cNvSpPr/>
            <p:nvPr/>
          </p:nvSpPr>
          <p:spPr>
            <a:xfrm>
              <a:off x="1862718" y="5552642"/>
              <a:ext cx="112785" cy="112785"/>
            </a:xfrm>
            <a:prstGeom prst="ellipse">
              <a:avLst/>
            </a:prstGeom>
            <a:noFill/>
            <a:ln w="28575">
              <a:solidFill>
                <a:srgbClr val="303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a:extLst>
                <a:ext uri="{FF2B5EF4-FFF2-40B4-BE49-F238E27FC236}">
                  <a16:creationId xmlns:a16="http://schemas.microsoft.com/office/drawing/2014/main" id="{05D9FABF-EF01-082C-5A87-7584188FE5F1}"/>
                </a:ext>
              </a:extLst>
            </p:cNvPr>
            <p:cNvSpPr/>
            <p:nvPr/>
          </p:nvSpPr>
          <p:spPr>
            <a:xfrm>
              <a:off x="289625" y="5300696"/>
              <a:ext cx="112785" cy="112785"/>
            </a:xfrm>
            <a:prstGeom prst="ellipse">
              <a:avLst/>
            </a:prstGeom>
            <a:solidFill>
              <a:srgbClr val="30355B"/>
            </a:solidFill>
            <a:ln w="28575">
              <a:solidFill>
                <a:srgbClr val="303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a:extLst>
                <a:ext uri="{FF2B5EF4-FFF2-40B4-BE49-F238E27FC236}">
                  <a16:creationId xmlns:a16="http://schemas.microsoft.com/office/drawing/2014/main" id="{7A3B5BAF-300D-D58F-5745-697EBF7ED5E4}"/>
                </a:ext>
              </a:extLst>
            </p:cNvPr>
            <p:cNvSpPr/>
            <p:nvPr/>
          </p:nvSpPr>
          <p:spPr>
            <a:xfrm>
              <a:off x="602436" y="5300696"/>
              <a:ext cx="112785" cy="112785"/>
            </a:xfrm>
            <a:prstGeom prst="ellipse">
              <a:avLst/>
            </a:prstGeom>
            <a:solidFill>
              <a:srgbClr val="30355B"/>
            </a:solidFill>
            <a:ln w="28575">
              <a:solidFill>
                <a:srgbClr val="303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a:extLst>
                <a:ext uri="{FF2B5EF4-FFF2-40B4-BE49-F238E27FC236}">
                  <a16:creationId xmlns:a16="http://schemas.microsoft.com/office/drawing/2014/main" id="{F8272AD2-3642-E0FB-E389-6DD987533B52}"/>
                </a:ext>
              </a:extLst>
            </p:cNvPr>
            <p:cNvSpPr/>
            <p:nvPr/>
          </p:nvSpPr>
          <p:spPr>
            <a:xfrm>
              <a:off x="915247" y="5300696"/>
              <a:ext cx="112785" cy="112785"/>
            </a:xfrm>
            <a:prstGeom prst="ellipse">
              <a:avLst/>
            </a:prstGeom>
            <a:solidFill>
              <a:srgbClr val="30355B"/>
            </a:solidFill>
            <a:ln w="28575">
              <a:solidFill>
                <a:srgbClr val="303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Oval 14">
              <a:extLst>
                <a:ext uri="{FF2B5EF4-FFF2-40B4-BE49-F238E27FC236}">
                  <a16:creationId xmlns:a16="http://schemas.microsoft.com/office/drawing/2014/main" id="{BB2895DA-B4D4-251C-F918-7B7CD37B9037}"/>
                </a:ext>
              </a:extLst>
            </p:cNvPr>
            <p:cNvSpPr/>
            <p:nvPr/>
          </p:nvSpPr>
          <p:spPr>
            <a:xfrm>
              <a:off x="1228058" y="5300696"/>
              <a:ext cx="112785" cy="112785"/>
            </a:xfrm>
            <a:prstGeom prst="ellipse">
              <a:avLst/>
            </a:prstGeom>
            <a:solidFill>
              <a:srgbClr val="30355B"/>
            </a:solidFill>
            <a:ln w="28575">
              <a:solidFill>
                <a:srgbClr val="303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Oval 15">
              <a:extLst>
                <a:ext uri="{FF2B5EF4-FFF2-40B4-BE49-F238E27FC236}">
                  <a16:creationId xmlns:a16="http://schemas.microsoft.com/office/drawing/2014/main" id="{57DD0AFA-0EF9-5517-E14C-E626D4A2C827}"/>
                </a:ext>
              </a:extLst>
            </p:cNvPr>
            <p:cNvSpPr/>
            <p:nvPr/>
          </p:nvSpPr>
          <p:spPr>
            <a:xfrm>
              <a:off x="1540869" y="5300696"/>
              <a:ext cx="112785" cy="112785"/>
            </a:xfrm>
            <a:prstGeom prst="ellipse">
              <a:avLst/>
            </a:prstGeom>
            <a:solidFill>
              <a:srgbClr val="30355B"/>
            </a:solidFill>
            <a:ln w="28575">
              <a:solidFill>
                <a:srgbClr val="303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Oval 16">
              <a:extLst>
                <a:ext uri="{FF2B5EF4-FFF2-40B4-BE49-F238E27FC236}">
                  <a16:creationId xmlns:a16="http://schemas.microsoft.com/office/drawing/2014/main" id="{F4FB27FE-29A8-060C-6101-BC50F1F9B071}"/>
                </a:ext>
              </a:extLst>
            </p:cNvPr>
            <p:cNvSpPr/>
            <p:nvPr/>
          </p:nvSpPr>
          <p:spPr>
            <a:xfrm>
              <a:off x="1853680" y="5300696"/>
              <a:ext cx="112785" cy="112785"/>
            </a:xfrm>
            <a:prstGeom prst="ellipse">
              <a:avLst/>
            </a:prstGeom>
            <a:solidFill>
              <a:srgbClr val="30355B"/>
            </a:solidFill>
            <a:ln w="28575">
              <a:solidFill>
                <a:srgbClr val="303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Oval 17">
              <a:extLst>
                <a:ext uri="{FF2B5EF4-FFF2-40B4-BE49-F238E27FC236}">
                  <a16:creationId xmlns:a16="http://schemas.microsoft.com/office/drawing/2014/main" id="{A1EB52F8-3828-4DAC-E18B-1D4132520F02}"/>
                </a:ext>
              </a:extLst>
            </p:cNvPr>
            <p:cNvSpPr/>
            <p:nvPr/>
          </p:nvSpPr>
          <p:spPr>
            <a:xfrm>
              <a:off x="289625" y="5029520"/>
              <a:ext cx="112785" cy="112785"/>
            </a:xfrm>
            <a:prstGeom prst="ellipse">
              <a:avLst/>
            </a:prstGeom>
            <a:noFill/>
            <a:ln w="28575">
              <a:solidFill>
                <a:srgbClr val="303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Oval 18">
              <a:extLst>
                <a:ext uri="{FF2B5EF4-FFF2-40B4-BE49-F238E27FC236}">
                  <a16:creationId xmlns:a16="http://schemas.microsoft.com/office/drawing/2014/main" id="{FF9F7FAE-C298-1E11-527D-7B723E5D3696}"/>
                </a:ext>
              </a:extLst>
            </p:cNvPr>
            <p:cNvSpPr/>
            <p:nvPr/>
          </p:nvSpPr>
          <p:spPr>
            <a:xfrm>
              <a:off x="602436" y="5029520"/>
              <a:ext cx="112785" cy="112785"/>
            </a:xfrm>
            <a:prstGeom prst="ellipse">
              <a:avLst/>
            </a:prstGeom>
            <a:noFill/>
            <a:ln w="28575">
              <a:solidFill>
                <a:srgbClr val="303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Oval 19">
              <a:extLst>
                <a:ext uri="{FF2B5EF4-FFF2-40B4-BE49-F238E27FC236}">
                  <a16:creationId xmlns:a16="http://schemas.microsoft.com/office/drawing/2014/main" id="{0D956C61-7C95-2B9C-4D82-BA1B3867781D}"/>
                </a:ext>
              </a:extLst>
            </p:cNvPr>
            <p:cNvSpPr/>
            <p:nvPr/>
          </p:nvSpPr>
          <p:spPr>
            <a:xfrm>
              <a:off x="915247" y="5029520"/>
              <a:ext cx="112785" cy="112785"/>
            </a:xfrm>
            <a:prstGeom prst="ellipse">
              <a:avLst/>
            </a:prstGeom>
            <a:noFill/>
            <a:ln w="28575">
              <a:solidFill>
                <a:srgbClr val="303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Oval 20">
              <a:extLst>
                <a:ext uri="{FF2B5EF4-FFF2-40B4-BE49-F238E27FC236}">
                  <a16:creationId xmlns:a16="http://schemas.microsoft.com/office/drawing/2014/main" id="{BF10F9AA-CA0A-C0DD-B152-5237EBDBAB5C}"/>
                </a:ext>
              </a:extLst>
            </p:cNvPr>
            <p:cNvSpPr/>
            <p:nvPr/>
          </p:nvSpPr>
          <p:spPr>
            <a:xfrm>
              <a:off x="1228058" y="5029520"/>
              <a:ext cx="112785" cy="112785"/>
            </a:xfrm>
            <a:prstGeom prst="ellipse">
              <a:avLst/>
            </a:prstGeom>
            <a:noFill/>
            <a:ln w="28575">
              <a:solidFill>
                <a:srgbClr val="303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Oval 21">
              <a:extLst>
                <a:ext uri="{FF2B5EF4-FFF2-40B4-BE49-F238E27FC236}">
                  <a16:creationId xmlns:a16="http://schemas.microsoft.com/office/drawing/2014/main" id="{64774856-0D78-7C96-ED58-286BAF4CEC36}"/>
                </a:ext>
              </a:extLst>
            </p:cNvPr>
            <p:cNvSpPr/>
            <p:nvPr/>
          </p:nvSpPr>
          <p:spPr>
            <a:xfrm>
              <a:off x="1540869" y="5029520"/>
              <a:ext cx="112785" cy="112785"/>
            </a:xfrm>
            <a:prstGeom prst="ellipse">
              <a:avLst/>
            </a:prstGeom>
            <a:noFill/>
            <a:ln w="28575">
              <a:solidFill>
                <a:srgbClr val="303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Oval 22">
              <a:extLst>
                <a:ext uri="{FF2B5EF4-FFF2-40B4-BE49-F238E27FC236}">
                  <a16:creationId xmlns:a16="http://schemas.microsoft.com/office/drawing/2014/main" id="{2EC33D1A-E9B8-5789-AFC6-974A8A0685F6}"/>
                </a:ext>
              </a:extLst>
            </p:cNvPr>
            <p:cNvSpPr/>
            <p:nvPr/>
          </p:nvSpPr>
          <p:spPr>
            <a:xfrm>
              <a:off x="1853680" y="5029520"/>
              <a:ext cx="112785" cy="112785"/>
            </a:xfrm>
            <a:prstGeom prst="ellipse">
              <a:avLst/>
            </a:prstGeom>
            <a:noFill/>
            <a:ln w="28575">
              <a:solidFill>
                <a:srgbClr val="303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25" name="Group 24">
            <a:extLst>
              <a:ext uri="{FF2B5EF4-FFF2-40B4-BE49-F238E27FC236}">
                <a16:creationId xmlns:a16="http://schemas.microsoft.com/office/drawing/2014/main" id="{6DC50415-4230-5F39-2F6D-C218CE4685D0}"/>
              </a:ext>
            </a:extLst>
          </p:cNvPr>
          <p:cNvGrpSpPr/>
          <p:nvPr userDrawn="1"/>
        </p:nvGrpSpPr>
        <p:grpSpPr>
          <a:xfrm>
            <a:off x="2831462" y="6553200"/>
            <a:ext cx="4026538" cy="2173233"/>
            <a:chOff x="7950855" y="2600757"/>
            <a:chExt cx="4257099" cy="2297673"/>
          </a:xfrm>
        </p:grpSpPr>
        <p:sp>
          <p:nvSpPr>
            <p:cNvPr id="26" name="Rectangle 25">
              <a:extLst>
                <a:ext uri="{FF2B5EF4-FFF2-40B4-BE49-F238E27FC236}">
                  <a16:creationId xmlns:a16="http://schemas.microsoft.com/office/drawing/2014/main" id="{71D239C7-E6D2-E98D-0CA9-1E77ABEA8F50}"/>
                </a:ext>
              </a:extLst>
            </p:cNvPr>
            <p:cNvSpPr/>
            <p:nvPr userDrawn="1"/>
          </p:nvSpPr>
          <p:spPr>
            <a:xfrm>
              <a:off x="7950855" y="2600757"/>
              <a:ext cx="4257099" cy="2297673"/>
            </a:xfrm>
            <a:prstGeom prst="rect">
              <a:avLst/>
            </a:prstGeom>
            <a:solidFill>
              <a:srgbClr val="EE4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6EFF"/>
                </a:solidFill>
                <a:effectLst/>
                <a:uLnTx/>
                <a:uFillTx/>
                <a:latin typeface="Barlow" panose="00000500000000000000" pitchFamily="2" charset="0"/>
                <a:ea typeface="+mn-ea"/>
                <a:cs typeface="+mn-cs"/>
              </a:endParaRPr>
            </a:p>
          </p:txBody>
        </p:sp>
        <p:sp>
          <p:nvSpPr>
            <p:cNvPr id="27" name="TextBox 26">
              <a:extLst>
                <a:ext uri="{FF2B5EF4-FFF2-40B4-BE49-F238E27FC236}">
                  <a16:creationId xmlns:a16="http://schemas.microsoft.com/office/drawing/2014/main" id="{D9584168-9EAF-6741-280E-EF17E80E2AB0}"/>
                </a:ext>
              </a:extLst>
            </p:cNvPr>
            <p:cNvSpPr txBox="1"/>
            <p:nvPr userDrawn="1"/>
          </p:nvSpPr>
          <p:spPr>
            <a:xfrm>
              <a:off x="8016418" y="2842127"/>
              <a:ext cx="4125971" cy="84638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Barlow" panose="00000500000000000000" pitchFamily="2" charset="0"/>
                  <a:ea typeface="+mn-ea"/>
                  <a:cs typeface="Segoe UI Semibold" panose="020B0702040204020203" pitchFamily="34" charset="0"/>
                </a:rPr>
                <a:t>THANK YOU!</a:t>
              </a:r>
              <a:endParaRPr kumimoji="0" lang="en-US" sz="5400" b="0" i="0" u="none" strike="noStrike" kern="1200" cap="none" spc="0" normalizeH="0" baseline="0" noProof="0" dirty="0">
                <a:ln>
                  <a:noFill/>
                </a:ln>
                <a:solidFill>
                  <a:prstClr val="white"/>
                </a:solidFill>
                <a:effectLst/>
                <a:uLnTx/>
                <a:uFillTx/>
                <a:latin typeface="Barlow" panose="00000500000000000000" pitchFamily="2" charset="0"/>
                <a:ea typeface="+mn-ea"/>
                <a:cs typeface="Segoe UI Semibold" panose="020B0702040204020203" pitchFamily="34" charset="0"/>
              </a:endParaRPr>
            </a:p>
          </p:txBody>
        </p:sp>
        <p:sp>
          <p:nvSpPr>
            <p:cNvPr id="29" name="TextBox 28">
              <a:extLst>
                <a:ext uri="{FF2B5EF4-FFF2-40B4-BE49-F238E27FC236}">
                  <a16:creationId xmlns:a16="http://schemas.microsoft.com/office/drawing/2014/main" id="{D4917E83-D3FB-512D-DE22-DD18035E80D8}"/>
                </a:ext>
              </a:extLst>
            </p:cNvPr>
            <p:cNvSpPr txBox="1"/>
            <p:nvPr userDrawn="1"/>
          </p:nvSpPr>
          <p:spPr>
            <a:xfrm>
              <a:off x="8817271" y="3829773"/>
              <a:ext cx="3034016" cy="7809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Barlow" panose="00000500000000000000" pitchFamily="2" charset="0"/>
                  <a:ea typeface="+mn-ea"/>
                  <a:cs typeface="+mn-cs"/>
                </a:rPr>
                <a:t>sales@nicesoftwaresolutions.com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Barlow"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400" dirty="0">
                  <a:solidFill>
                    <a:schemeClr val="bg1"/>
                  </a:solidFill>
                  <a:latin typeface="Barlow" panose="00000500000000000000" pitchFamily="2" charset="0"/>
                </a:rPr>
                <a:t>+91 9579199457</a:t>
              </a:r>
              <a:endParaRPr kumimoji="0" lang="en-US" sz="1400" b="0" i="0" u="none" strike="noStrike" kern="1200" cap="none" spc="0" normalizeH="0" baseline="0" noProof="0" dirty="0">
                <a:ln>
                  <a:noFill/>
                </a:ln>
                <a:solidFill>
                  <a:schemeClr val="bg1"/>
                </a:solidFill>
                <a:effectLst/>
                <a:uLnTx/>
                <a:uFillTx/>
                <a:latin typeface="Barlow" panose="00000500000000000000" pitchFamily="2" charset="0"/>
                <a:ea typeface="+mn-ea"/>
                <a:cs typeface="+mn-cs"/>
              </a:endParaRPr>
            </a:p>
          </p:txBody>
        </p:sp>
        <p:pic>
          <p:nvPicPr>
            <p:cNvPr id="30" name="Picture 29">
              <a:extLst>
                <a:ext uri="{FF2B5EF4-FFF2-40B4-BE49-F238E27FC236}">
                  <a16:creationId xmlns:a16="http://schemas.microsoft.com/office/drawing/2014/main" id="{198ED077-89A4-46FF-AA9C-8ACDD8FB3D24}"/>
                </a:ext>
              </a:extLst>
            </p:cNvPr>
            <p:cNvPicPr>
              <a:picLocks noChangeAspect="1"/>
            </p:cNvPicPr>
            <p:nvPr userDrawn="1"/>
          </p:nvPicPr>
          <p:blipFill>
            <a:blip r:embed="rId5" cstate="email">
              <a:alphaModFix/>
              <a:extLst>
                <a:ext uri="{28A0092B-C50C-407E-A947-70E740481C1C}">
                  <a14:useLocalDpi xmlns:a14="http://schemas.microsoft.com/office/drawing/2010/main" val="0"/>
                </a:ext>
              </a:extLst>
            </a:blip>
            <a:stretch>
              <a:fillRect/>
            </a:stretch>
          </p:blipFill>
          <p:spPr>
            <a:xfrm>
              <a:off x="8495505" y="3886480"/>
              <a:ext cx="220176" cy="214990"/>
            </a:xfrm>
            <a:prstGeom prst="rect">
              <a:avLst/>
            </a:prstGeom>
            <a:solidFill>
              <a:srgbClr val="EE4F50"/>
            </a:solidFill>
          </p:spPr>
        </p:pic>
      </p:grpSp>
      <p:sp>
        <p:nvSpPr>
          <p:cNvPr id="32" name="TextBox 31">
            <a:extLst>
              <a:ext uri="{FF2B5EF4-FFF2-40B4-BE49-F238E27FC236}">
                <a16:creationId xmlns:a16="http://schemas.microsoft.com/office/drawing/2014/main" id="{0D924948-CEB4-3ADD-A84A-8FFBE76F1655}"/>
              </a:ext>
            </a:extLst>
          </p:cNvPr>
          <p:cNvSpPr txBox="1"/>
          <p:nvPr userDrawn="1"/>
        </p:nvSpPr>
        <p:spPr>
          <a:xfrm>
            <a:off x="4715492" y="285951"/>
            <a:ext cx="2266416" cy="261610"/>
          </a:xfrm>
          <a:prstGeom prst="rect">
            <a:avLst/>
          </a:prstGeom>
          <a:noFill/>
        </p:spPr>
        <p:txBody>
          <a:bodyPr wrap="square">
            <a:spAutoFit/>
          </a:bodyPr>
          <a:lstStyle/>
          <a:p>
            <a:r>
              <a:rPr lang="en-IN" sz="1100" dirty="0">
                <a:solidFill>
                  <a:schemeClr val="bg1">
                    <a:lumMod val="65000"/>
                  </a:schemeClr>
                </a:solidFill>
                <a:latin typeface="Calibri (Body)"/>
              </a:rPr>
              <a:t>www.nicesoftwaresolutions.com</a:t>
            </a:r>
          </a:p>
        </p:txBody>
      </p:sp>
      <p:pic>
        <p:nvPicPr>
          <p:cNvPr id="33" name="Graphic 32" descr="Telephone with solid fill">
            <a:extLst>
              <a:ext uri="{FF2B5EF4-FFF2-40B4-BE49-F238E27FC236}">
                <a16:creationId xmlns:a16="http://schemas.microsoft.com/office/drawing/2014/main" id="{AFBCCFE7-E6A0-49C0-7F5A-DF25B2E9FDC9}"/>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05544" y="8168698"/>
            <a:ext cx="283352" cy="283352"/>
          </a:xfrm>
          <a:prstGeom prst="rect">
            <a:avLst/>
          </a:prstGeom>
        </p:spPr>
      </p:pic>
    </p:spTree>
    <p:custDataLst>
      <p:tags r:id="rId1"/>
    </p:custDataLst>
    <p:extLst>
      <p:ext uri="{BB962C8B-B14F-4D97-AF65-F5344CB8AC3E}">
        <p14:creationId xmlns:p14="http://schemas.microsoft.com/office/powerpoint/2010/main" val="2178172431"/>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orient="horz" pos="550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20820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7/4/2024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24365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7/4/2024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41230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7/4/2024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06044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1253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1846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8802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7/4/2024</a:t>
            </a:fld>
            <a:endParaRPr lang="en-US"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181574663"/>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9" r:id="rId13"/>
    <p:sldLayoutId id="2147483810" r:id="rId14"/>
    <p:sldLayoutId id="2147483792"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0" userDrawn="1">
          <p15:clr>
            <a:srgbClr val="F26B43"/>
          </p15:clr>
        </p15:guide>
        <p15:guide id="2"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A7FDB13-FFA4-4C7E-A120-D4786B025A8A}" type="datetimeFigureOut">
              <a:rPr lang="en-IN" smtClean="0"/>
              <a:t>04-07-2024</a:t>
            </a:fld>
            <a:endParaRPr lang="en-IN"/>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60C54C3-5EF8-4833-B7A3-DFF0045C5D0D}" type="slidenum">
              <a:rPr lang="en-IN" smtClean="0"/>
              <a:t>‹#›</a:t>
            </a:fld>
            <a:endParaRPr lang="en-IN"/>
          </a:p>
        </p:txBody>
      </p:sp>
    </p:spTree>
    <p:extLst>
      <p:ext uri="{BB962C8B-B14F-4D97-AF65-F5344CB8AC3E}">
        <p14:creationId xmlns:p14="http://schemas.microsoft.com/office/powerpoint/2010/main" val="1050933230"/>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0"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18" Type="http://schemas.openxmlformats.org/officeDocument/2006/relationships/image" Target="../media/image23.svg"/><Relationship Id="rId3" Type="http://schemas.openxmlformats.org/officeDocument/2006/relationships/notesSlide" Target="../notesSlides/notesSlide2.xml"/><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png"/><Relationship Id="rId2" Type="http://schemas.openxmlformats.org/officeDocument/2006/relationships/slideLayout" Target="../slideLayouts/slideLayout13.xml"/><Relationship Id="rId16" Type="http://schemas.openxmlformats.org/officeDocument/2006/relationships/image" Target="../media/image21.svg"/><Relationship Id="rId20" Type="http://schemas.openxmlformats.org/officeDocument/2006/relationships/image" Target="../media/image25.svg"/><Relationship Id="rId1" Type="http://schemas.openxmlformats.org/officeDocument/2006/relationships/tags" Target="../tags/tag5.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19" Type="http://schemas.openxmlformats.org/officeDocument/2006/relationships/image" Target="../media/image24.png"/><Relationship Id="rId4" Type="http://schemas.openxmlformats.org/officeDocument/2006/relationships/image" Target="../media/image1.jpeg"/><Relationship Id="rId9" Type="http://schemas.openxmlformats.org/officeDocument/2006/relationships/image" Target="../media/image14.png"/><Relationship Id="rId14" Type="http://schemas.openxmlformats.org/officeDocument/2006/relationships/image" Target="../media/image19.svg"/></Relationships>
</file>

<file path=ppt/slides/_rels/slide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3" Type="http://schemas.openxmlformats.org/officeDocument/2006/relationships/notesSlide" Target="../notesSlides/notesSlide3.xml"/><Relationship Id="rId7" Type="http://schemas.openxmlformats.org/officeDocument/2006/relationships/image" Target="../media/image29.svg"/><Relationship Id="rId12" Type="http://schemas.openxmlformats.org/officeDocument/2006/relationships/image" Target="../media/image34.png"/><Relationship Id="rId17" Type="http://schemas.openxmlformats.org/officeDocument/2006/relationships/image" Target="../media/image39.svg"/><Relationship Id="rId2" Type="http://schemas.openxmlformats.org/officeDocument/2006/relationships/slideLayout" Target="../slideLayouts/slideLayout13.xml"/><Relationship Id="rId16" Type="http://schemas.openxmlformats.org/officeDocument/2006/relationships/image" Target="../media/image38.png"/><Relationship Id="rId1" Type="http://schemas.openxmlformats.org/officeDocument/2006/relationships/tags" Target="../tags/tag6.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3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6.png"/></Relationships>
</file>

<file path=ppt/slides/_rels/slide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notesSlide" Target="../notesSlides/notesSlide4.xml"/><Relationship Id="rId7" Type="http://schemas.openxmlformats.org/officeDocument/2006/relationships/image" Target="../media/image42.png"/><Relationship Id="rId12" Type="http://schemas.openxmlformats.org/officeDocument/2006/relationships/image" Target="../media/image45.svg"/><Relationship Id="rId2" Type="http://schemas.openxmlformats.org/officeDocument/2006/relationships/slideLayout" Target="../slideLayouts/slideLayout13.xml"/><Relationship Id="rId1" Type="http://schemas.openxmlformats.org/officeDocument/2006/relationships/tags" Target="../tags/tag7.xml"/><Relationship Id="rId6" Type="http://schemas.openxmlformats.org/officeDocument/2006/relationships/image" Target="../media/image41.svg"/><Relationship Id="rId11" Type="http://schemas.openxmlformats.org/officeDocument/2006/relationships/image" Target="../media/image44.png"/><Relationship Id="rId5" Type="http://schemas.openxmlformats.org/officeDocument/2006/relationships/image" Target="../media/image40.png"/><Relationship Id="rId10" Type="http://schemas.openxmlformats.org/officeDocument/2006/relationships/image" Target="../media/image39.svg"/><Relationship Id="rId4" Type="http://schemas.openxmlformats.org/officeDocument/2006/relationships/image" Target="../media/image1.jpeg"/><Relationship Id="rId9" Type="http://schemas.openxmlformats.org/officeDocument/2006/relationships/image" Target="../media/image38.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DAEF765-7D84-90E5-EC11-42326881B54B}"/>
              </a:ext>
            </a:extLst>
          </p:cNvPr>
          <p:cNvSpPr txBox="1"/>
          <p:nvPr/>
        </p:nvSpPr>
        <p:spPr>
          <a:xfrm>
            <a:off x="2249308" y="6386028"/>
            <a:ext cx="4639881" cy="553998"/>
          </a:xfrm>
          <a:prstGeom prst="rect">
            <a:avLst/>
          </a:prstGeom>
          <a:noFill/>
        </p:spPr>
        <p:txBody>
          <a:bodyPr wrap="square">
            <a:spAutoFit/>
          </a:bodyPr>
          <a:lstStyle/>
          <a:p>
            <a:r>
              <a:rPr lang="en-US" sz="3000" b="1" dirty="0">
                <a:solidFill>
                  <a:schemeClr val="bg1"/>
                </a:solidFill>
                <a:latin typeface="Articulate" panose="02000503040000020004" pitchFamily="2" charset="0"/>
              </a:rPr>
              <a:t>Top 5 Data Quality Tools</a:t>
            </a:r>
            <a:endParaRPr lang="en-IN" sz="3000" b="1" dirty="0">
              <a:solidFill>
                <a:schemeClr val="bg1"/>
              </a:solidFill>
              <a:latin typeface="Articulate" panose="02000503040000020004" pitchFamily="2" charset="0"/>
            </a:endParaRPr>
          </a:p>
        </p:txBody>
      </p:sp>
    </p:spTree>
    <p:custDataLst>
      <p:tags r:id="rId1"/>
    </p:custDataLst>
    <p:extLst>
      <p:ext uri="{BB962C8B-B14F-4D97-AF65-F5344CB8AC3E}">
        <p14:creationId xmlns:p14="http://schemas.microsoft.com/office/powerpoint/2010/main" val="833167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white painted wall with black line">
            <a:extLst>
              <a:ext uri="{FF2B5EF4-FFF2-40B4-BE49-F238E27FC236}">
                <a16:creationId xmlns:a16="http://schemas.microsoft.com/office/drawing/2014/main" id="{231CACC1-850B-7FE8-304D-F6CD12053B9F}"/>
              </a:ext>
            </a:extLst>
          </p:cNvPr>
          <p:cNvPicPr>
            <a:picLocks noGrp="1" noRot="1" noChangeAspect="1" noMove="1" noResize="1" noEditPoints="1" noAdjustHandles="1" noChangeArrowheads="1" noChangeShapeType="1" noCrop="1"/>
          </p:cNvPicPr>
          <p:nvPr/>
        </p:nvPicPr>
        <p:blipFill rotWithShape="1">
          <a:blip r:embed="rId4">
            <a:alphaModFix amt="20000"/>
            <a:extLst>
              <a:ext uri="{28A0092B-C50C-407E-A947-70E740481C1C}">
                <a14:useLocalDpi xmlns:a14="http://schemas.microsoft.com/office/drawing/2010/main" val="0"/>
              </a:ext>
            </a:extLst>
          </a:blip>
          <a:srcRect t="-135" r="36498" b="8269"/>
          <a:stretch/>
        </p:blipFill>
        <p:spPr bwMode="auto">
          <a:xfrm>
            <a:off x="0" y="0"/>
            <a:ext cx="6858000" cy="99212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B858409-425F-3479-F4E5-D75218152CE6}"/>
              </a:ext>
            </a:extLst>
          </p:cNvPr>
          <p:cNvSpPr txBox="1"/>
          <p:nvPr/>
        </p:nvSpPr>
        <p:spPr>
          <a:xfrm>
            <a:off x="320619" y="610205"/>
            <a:ext cx="6151002" cy="830997"/>
          </a:xfrm>
          <a:prstGeom prst="rect">
            <a:avLst/>
          </a:prstGeom>
          <a:noFill/>
        </p:spPr>
        <p:txBody>
          <a:bodyPr wrap="square">
            <a:spAutoFit/>
          </a:bodyPr>
          <a:lstStyle/>
          <a:p>
            <a:pPr>
              <a:spcBef>
                <a:spcPts val="844"/>
              </a:spcBef>
              <a:spcAft>
                <a:spcPts val="844"/>
              </a:spcAft>
            </a:pPr>
            <a:r>
              <a:rPr lang="en-US" sz="1200" dirty="0">
                <a:solidFill>
                  <a:srgbClr val="30355B"/>
                </a:solidFill>
                <a:ea typeface="Times New Roman" panose="02020603050405020304" pitchFamily="18" charset="0"/>
              </a:rPr>
              <a:t>In today's data-driven world, clean and reliable information is crucial for informed decisions and success. But messy data can lead to inaccurate insights and missed opportunities. This blog explores the top 5 data quality tools for 2024, helping you choose the right one to keep your data sharp.</a:t>
            </a:r>
            <a:endParaRPr lang="en-IN" sz="1200" dirty="0">
              <a:solidFill>
                <a:srgbClr val="30355B"/>
              </a:solidFill>
              <a:ea typeface="Times New Roman" panose="02020603050405020304" pitchFamily="18" charset="0"/>
            </a:endParaRPr>
          </a:p>
        </p:txBody>
      </p:sp>
      <p:sp>
        <p:nvSpPr>
          <p:cNvPr id="9" name="TextBox 8">
            <a:extLst>
              <a:ext uri="{FF2B5EF4-FFF2-40B4-BE49-F238E27FC236}">
                <a16:creationId xmlns:a16="http://schemas.microsoft.com/office/drawing/2014/main" id="{32755026-4495-3F1B-4F7B-1A3FF19569CD}"/>
              </a:ext>
            </a:extLst>
          </p:cNvPr>
          <p:cNvSpPr txBox="1"/>
          <p:nvPr/>
        </p:nvSpPr>
        <p:spPr>
          <a:xfrm>
            <a:off x="320618" y="1818487"/>
            <a:ext cx="6151002" cy="868507"/>
          </a:xfrm>
          <a:prstGeom prst="rect">
            <a:avLst/>
          </a:prstGeom>
          <a:noFill/>
        </p:spPr>
        <p:txBody>
          <a:bodyPr wrap="square">
            <a:spAutoFit/>
          </a:bodyPr>
          <a:lstStyle/>
          <a:p>
            <a:pPr>
              <a:lnSpc>
                <a:spcPct val="107000"/>
              </a:lnSpc>
              <a:spcAft>
                <a:spcPts val="800"/>
              </a:spcAft>
            </a:pPr>
            <a:r>
              <a:rPr lang="en-US" sz="1200" dirty="0">
                <a:solidFill>
                  <a:srgbClr val="30355B"/>
                </a:solidFill>
                <a:latin typeface="Calibri (Body)"/>
                <a:ea typeface="Times New Roman" panose="02020603050405020304" pitchFamily="18" charset="0"/>
                <a:cs typeface="Times New Roman" panose="02020603050405020304" pitchFamily="18" charset="0"/>
              </a:rPr>
              <a:t>IBM InfoSphere QualityStage is part of IBM's comprehensive InfoSphere suite, designed to ensure high-quality data for accurate and efficient business operations. It offers advanced data cleansing, matching, and profiling capabilities, supporting better decision-making and operational efficiency..</a:t>
            </a:r>
            <a:endParaRPr lang="en-IN" sz="1200" dirty="0">
              <a:solidFill>
                <a:srgbClr val="30355B"/>
              </a:solidFill>
              <a:effectLst/>
              <a:latin typeface="Calibri (Body)"/>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DAD07B66-5D1F-2CF4-FC9F-19C29D91ABA1}"/>
              </a:ext>
            </a:extLst>
          </p:cNvPr>
          <p:cNvSpPr txBox="1"/>
          <p:nvPr/>
        </p:nvSpPr>
        <p:spPr>
          <a:xfrm>
            <a:off x="320620" y="1547634"/>
            <a:ext cx="2644830" cy="323165"/>
          </a:xfrm>
          <a:prstGeom prst="rect">
            <a:avLst/>
          </a:prstGeom>
          <a:noFill/>
        </p:spPr>
        <p:txBody>
          <a:bodyPr wrap="square">
            <a:spAutoFit/>
          </a:bodyPr>
          <a:lstStyle/>
          <a:p>
            <a:pPr>
              <a:spcBef>
                <a:spcPts val="1500"/>
              </a:spcBef>
              <a:spcAft>
                <a:spcPts val="1500"/>
              </a:spcAft>
            </a:pPr>
            <a:r>
              <a:rPr lang="en-IN" sz="1500" b="1" dirty="0">
                <a:solidFill>
                  <a:srgbClr val="EE4F50"/>
                </a:solidFill>
                <a:ea typeface="Times New Roman" panose="02020603050405020304" pitchFamily="18" charset="0"/>
              </a:rPr>
              <a:t>IBM InfoSphere QualityStage </a:t>
            </a:r>
            <a:endParaRPr lang="en-IN" sz="1500" b="1" dirty="0">
              <a:solidFill>
                <a:srgbClr val="EE4F50"/>
              </a:solidFill>
              <a:effectLst/>
              <a:ea typeface="Times New Roman" panose="02020603050405020304" pitchFamily="18" charset="0"/>
            </a:endParaRPr>
          </a:p>
        </p:txBody>
      </p:sp>
      <p:sp>
        <p:nvSpPr>
          <p:cNvPr id="40" name="TextBox 39">
            <a:extLst>
              <a:ext uri="{FF2B5EF4-FFF2-40B4-BE49-F238E27FC236}">
                <a16:creationId xmlns:a16="http://schemas.microsoft.com/office/drawing/2014/main" id="{393F42AD-A498-2CBE-A3E2-ED6953918979}"/>
              </a:ext>
            </a:extLst>
          </p:cNvPr>
          <p:cNvSpPr txBox="1"/>
          <p:nvPr/>
        </p:nvSpPr>
        <p:spPr>
          <a:xfrm>
            <a:off x="320619" y="5724413"/>
            <a:ext cx="6151002" cy="676467"/>
          </a:xfrm>
          <a:prstGeom prst="rect">
            <a:avLst/>
          </a:prstGeom>
          <a:noFill/>
        </p:spPr>
        <p:txBody>
          <a:bodyPr wrap="square">
            <a:spAutoFit/>
          </a:bodyPr>
          <a:lstStyle/>
          <a:p>
            <a:pPr>
              <a:lnSpc>
                <a:spcPct val="107000"/>
              </a:lnSpc>
              <a:spcAft>
                <a:spcPts val="800"/>
              </a:spcAft>
            </a:pPr>
            <a:r>
              <a:rPr lang="en-US" sz="1200" dirty="0">
                <a:solidFill>
                  <a:srgbClr val="30355B"/>
                </a:solidFill>
                <a:effectLst/>
                <a:latin typeface="Calibri (Body)"/>
                <a:ea typeface="Times New Roman" panose="02020603050405020304" pitchFamily="18" charset="0"/>
                <a:cs typeface="Times New Roman" panose="02020603050405020304" pitchFamily="18" charset="0"/>
              </a:rPr>
              <a:t>Informatica Cloud Data Quality ensures accurate data in cloud environments with robust cleansing, profiling, and real-time monitoring. It supports automated validation across diverse sources, enhancing decision-making and operational efficiency.</a:t>
            </a:r>
            <a:endParaRPr lang="en-IN" sz="1200" dirty="0">
              <a:solidFill>
                <a:srgbClr val="30355B"/>
              </a:solidFill>
              <a:effectLst/>
              <a:latin typeface="Calibri (Body)"/>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5FC27476-381E-90AD-E330-FEE0F3BAF540}"/>
              </a:ext>
            </a:extLst>
          </p:cNvPr>
          <p:cNvSpPr txBox="1"/>
          <p:nvPr/>
        </p:nvSpPr>
        <p:spPr>
          <a:xfrm>
            <a:off x="320620" y="5451444"/>
            <a:ext cx="2644830" cy="323165"/>
          </a:xfrm>
          <a:prstGeom prst="rect">
            <a:avLst/>
          </a:prstGeom>
          <a:noFill/>
        </p:spPr>
        <p:txBody>
          <a:bodyPr wrap="square">
            <a:spAutoFit/>
          </a:bodyPr>
          <a:lstStyle/>
          <a:p>
            <a:pPr>
              <a:spcBef>
                <a:spcPts val="1500"/>
              </a:spcBef>
              <a:spcAft>
                <a:spcPts val="1500"/>
              </a:spcAft>
            </a:pPr>
            <a:r>
              <a:rPr lang="en-IN" sz="1500" b="1" dirty="0">
                <a:solidFill>
                  <a:srgbClr val="EE4F50"/>
                </a:solidFill>
                <a:effectLst/>
                <a:ea typeface="Times New Roman" panose="02020603050405020304" pitchFamily="18" charset="0"/>
              </a:rPr>
              <a:t>Informatica Cloud Data Quality</a:t>
            </a:r>
          </a:p>
        </p:txBody>
      </p:sp>
      <p:sp>
        <p:nvSpPr>
          <p:cNvPr id="56" name="TextBox 55">
            <a:extLst>
              <a:ext uri="{FF2B5EF4-FFF2-40B4-BE49-F238E27FC236}">
                <a16:creationId xmlns:a16="http://schemas.microsoft.com/office/drawing/2014/main" id="{D94CA2DC-F3CE-01FB-6C9F-1E60936F093E}"/>
              </a:ext>
            </a:extLst>
          </p:cNvPr>
          <p:cNvSpPr txBox="1"/>
          <p:nvPr/>
        </p:nvSpPr>
        <p:spPr>
          <a:xfrm>
            <a:off x="320618" y="4864699"/>
            <a:ext cx="6151002" cy="478849"/>
          </a:xfrm>
          <a:prstGeom prst="rect">
            <a:avLst/>
          </a:prstGeom>
          <a:noFill/>
        </p:spPr>
        <p:txBody>
          <a:bodyPr wrap="square">
            <a:spAutoFit/>
          </a:bodyPr>
          <a:lstStyle/>
          <a:p>
            <a:pPr>
              <a:lnSpc>
                <a:spcPct val="107000"/>
              </a:lnSpc>
              <a:spcAft>
                <a:spcPts val="800"/>
              </a:spcAft>
            </a:pPr>
            <a:r>
              <a:rPr lang="en-IN" sz="1200" b="1" dirty="0">
                <a:solidFill>
                  <a:srgbClr val="30355B"/>
                </a:solidFill>
                <a:effectLst/>
                <a:latin typeface="Calibri" panose="020F0502020204030204" pitchFamily="34" charset="0"/>
                <a:ea typeface="Calibri" panose="020F0502020204030204" pitchFamily="34" charset="0"/>
                <a:cs typeface="Times New Roman" panose="02020603050405020304" pitchFamily="18" charset="0"/>
              </a:rPr>
              <a:t>Ideal for:</a:t>
            </a:r>
            <a:r>
              <a:rPr lang="en-IN" sz="1200" dirty="0">
                <a:solidFill>
                  <a:srgbClr val="30355B"/>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Large enterprises with complex data landscapes seeking a powerful tool to manage data quality, enhance decision-making, and ensure compliance with industry standards.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5" name="Rectangle: Rounded Corners 74">
            <a:extLst>
              <a:ext uri="{FF2B5EF4-FFF2-40B4-BE49-F238E27FC236}">
                <a16:creationId xmlns:a16="http://schemas.microsoft.com/office/drawing/2014/main" id="{6C08179D-6D7E-75AB-23C5-734EE011C174}"/>
              </a:ext>
            </a:extLst>
          </p:cNvPr>
          <p:cNvSpPr/>
          <p:nvPr/>
        </p:nvSpPr>
        <p:spPr>
          <a:xfrm>
            <a:off x="736698" y="6485549"/>
            <a:ext cx="5318841" cy="2065810"/>
          </a:xfrm>
          <a:prstGeom prst="roundRect">
            <a:avLst>
              <a:gd name="adj" fmla="val 6332"/>
            </a:avLst>
          </a:prstGeom>
          <a:solidFill>
            <a:srgbClr val="EE4F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4" name="TextBox 93">
            <a:extLst>
              <a:ext uri="{FF2B5EF4-FFF2-40B4-BE49-F238E27FC236}">
                <a16:creationId xmlns:a16="http://schemas.microsoft.com/office/drawing/2014/main" id="{CC11291C-74AF-C2E0-6BFE-38C3012FFA37}"/>
              </a:ext>
            </a:extLst>
          </p:cNvPr>
          <p:cNvSpPr txBox="1"/>
          <p:nvPr/>
        </p:nvSpPr>
        <p:spPr>
          <a:xfrm>
            <a:off x="1632242" y="7488293"/>
            <a:ext cx="3990974" cy="461665"/>
          </a:xfrm>
          <a:prstGeom prst="rect">
            <a:avLst/>
          </a:prstGeom>
          <a:noFill/>
        </p:spPr>
        <p:txBody>
          <a:bodyPr wrap="square">
            <a:spAutoFit/>
          </a:bodyPr>
          <a:lstStyle/>
          <a:p>
            <a:r>
              <a:rPr lang="en-US" sz="1200" dirty="0">
                <a:solidFill>
                  <a:schemeClr val="bg1"/>
                </a:solidFill>
              </a:rPr>
              <a:t>Data governance features ensure improved data control and compliance</a:t>
            </a:r>
            <a:endParaRPr lang="en-IN" sz="1200" dirty="0">
              <a:solidFill>
                <a:schemeClr val="bg1"/>
              </a:solidFill>
            </a:endParaRPr>
          </a:p>
        </p:txBody>
      </p:sp>
      <p:pic>
        <p:nvPicPr>
          <p:cNvPr id="97" name="Graphic 96">
            <a:extLst>
              <a:ext uri="{FF2B5EF4-FFF2-40B4-BE49-F238E27FC236}">
                <a16:creationId xmlns:a16="http://schemas.microsoft.com/office/drawing/2014/main" id="{2128D35C-EFE5-7C94-212E-136FD4226A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1379" y="7572018"/>
            <a:ext cx="281955" cy="294214"/>
          </a:xfrm>
          <a:prstGeom prst="rect">
            <a:avLst/>
          </a:prstGeom>
        </p:spPr>
      </p:pic>
      <p:sp>
        <p:nvSpPr>
          <p:cNvPr id="95" name="TextBox 94">
            <a:extLst>
              <a:ext uri="{FF2B5EF4-FFF2-40B4-BE49-F238E27FC236}">
                <a16:creationId xmlns:a16="http://schemas.microsoft.com/office/drawing/2014/main" id="{23D68EC1-FDF9-C633-49CD-C895A3248E34}"/>
              </a:ext>
            </a:extLst>
          </p:cNvPr>
          <p:cNvSpPr txBox="1"/>
          <p:nvPr/>
        </p:nvSpPr>
        <p:spPr>
          <a:xfrm>
            <a:off x="1632242" y="8029333"/>
            <a:ext cx="4000266" cy="461665"/>
          </a:xfrm>
          <a:prstGeom prst="rect">
            <a:avLst/>
          </a:prstGeom>
          <a:noFill/>
        </p:spPr>
        <p:txBody>
          <a:bodyPr wrap="square">
            <a:spAutoFit/>
          </a:bodyPr>
          <a:lstStyle/>
          <a:p>
            <a:r>
              <a:rPr lang="en-US" sz="1200" dirty="0">
                <a:solidFill>
                  <a:schemeClr val="bg1"/>
                </a:solidFill>
              </a:rPr>
              <a:t>Integrates with various cloud platforms and data sources for a flexible approach</a:t>
            </a:r>
            <a:endParaRPr lang="en-IN" sz="1200" dirty="0">
              <a:solidFill>
                <a:schemeClr val="bg1"/>
              </a:solidFill>
            </a:endParaRPr>
          </a:p>
        </p:txBody>
      </p:sp>
      <p:pic>
        <p:nvPicPr>
          <p:cNvPr id="98" name="Graphic 97">
            <a:extLst>
              <a:ext uri="{FF2B5EF4-FFF2-40B4-BE49-F238E27FC236}">
                <a16:creationId xmlns:a16="http://schemas.microsoft.com/office/drawing/2014/main" id="{DD08A322-DB6C-6CAD-8679-FE88CD7275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1379" y="8114327"/>
            <a:ext cx="281955" cy="291677"/>
          </a:xfrm>
          <a:prstGeom prst="rect">
            <a:avLst/>
          </a:prstGeom>
        </p:spPr>
      </p:pic>
      <p:pic>
        <p:nvPicPr>
          <p:cNvPr id="93" name="Graphic 92">
            <a:extLst>
              <a:ext uri="{FF2B5EF4-FFF2-40B4-BE49-F238E27FC236}">
                <a16:creationId xmlns:a16="http://schemas.microsoft.com/office/drawing/2014/main" id="{24F5FA20-0231-8AF2-79F1-B844E7C32CA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3733" y="6570632"/>
            <a:ext cx="297246" cy="297246"/>
          </a:xfrm>
          <a:prstGeom prst="rect">
            <a:avLst/>
          </a:prstGeom>
        </p:spPr>
      </p:pic>
      <p:sp>
        <p:nvSpPr>
          <p:cNvPr id="100" name="TextBox 99">
            <a:extLst>
              <a:ext uri="{FF2B5EF4-FFF2-40B4-BE49-F238E27FC236}">
                <a16:creationId xmlns:a16="http://schemas.microsoft.com/office/drawing/2014/main" id="{6B6C883A-2F36-F28F-8810-D996221B2527}"/>
              </a:ext>
            </a:extLst>
          </p:cNvPr>
          <p:cNvSpPr txBox="1"/>
          <p:nvPr/>
        </p:nvSpPr>
        <p:spPr>
          <a:xfrm>
            <a:off x="1632242" y="6580756"/>
            <a:ext cx="3990974" cy="276999"/>
          </a:xfrm>
          <a:prstGeom prst="rect">
            <a:avLst/>
          </a:prstGeom>
          <a:noFill/>
        </p:spPr>
        <p:txBody>
          <a:bodyPr wrap="square" rtlCol="0">
            <a:spAutoFit/>
          </a:bodyPr>
          <a:lstStyle/>
          <a:p>
            <a:r>
              <a:rPr lang="en-US" sz="1200" dirty="0">
                <a:solidFill>
                  <a:schemeClr val="bg1"/>
                </a:solidFill>
              </a:rPr>
              <a:t>Cloud-based data quality champion with a powerful punch</a:t>
            </a:r>
            <a:endParaRPr lang="en-IN" sz="1200" dirty="0">
              <a:solidFill>
                <a:schemeClr val="bg1"/>
              </a:solidFill>
            </a:endParaRPr>
          </a:p>
        </p:txBody>
      </p:sp>
      <p:pic>
        <p:nvPicPr>
          <p:cNvPr id="96" name="Graphic 95">
            <a:extLst>
              <a:ext uri="{FF2B5EF4-FFF2-40B4-BE49-F238E27FC236}">
                <a16:creationId xmlns:a16="http://schemas.microsoft.com/office/drawing/2014/main" id="{0553A861-A9D1-23EB-052F-27CB9476D5B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75062" y="7037470"/>
            <a:ext cx="291520" cy="281231"/>
          </a:xfrm>
          <a:prstGeom prst="rect">
            <a:avLst/>
          </a:prstGeom>
        </p:spPr>
      </p:pic>
      <p:sp>
        <p:nvSpPr>
          <p:cNvPr id="101" name="TextBox 100">
            <a:extLst>
              <a:ext uri="{FF2B5EF4-FFF2-40B4-BE49-F238E27FC236}">
                <a16:creationId xmlns:a16="http://schemas.microsoft.com/office/drawing/2014/main" id="{4B02ED24-42B5-B189-4448-46DA926F37EE}"/>
              </a:ext>
            </a:extLst>
          </p:cNvPr>
          <p:cNvSpPr txBox="1"/>
          <p:nvPr/>
        </p:nvSpPr>
        <p:spPr>
          <a:xfrm>
            <a:off x="1632242" y="6947253"/>
            <a:ext cx="4000267" cy="461665"/>
          </a:xfrm>
          <a:prstGeom prst="rect">
            <a:avLst/>
          </a:prstGeom>
          <a:noFill/>
        </p:spPr>
        <p:txBody>
          <a:bodyPr wrap="square">
            <a:spAutoFit/>
          </a:bodyPr>
          <a:lstStyle/>
          <a:p>
            <a:r>
              <a:rPr lang="en-US" sz="1200" dirty="0">
                <a:solidFill>
                  <a:schemeClr val="bg1"/>
                </a:solidFill>
              </a:rPr>
              <a:t>Offers automated data profiling, cleansing, and matching for improved accuracy</a:t>
            </a:r>
            <a:endParaRPr lang="en-IN" sz="1200" dirty="0">
              <a:solidFill>
                <a:schemeClr val="bg1"/>
              </a:solidFill>
            </a:endParaRPr>
          </a:p>
        </p:txBody>
      </p:sp>
      <p:sp>
        <p:nvSpPr>
          <p:cNvPr id="119" name="Rectangle: Rounded Corners 118">
            <a:extLst>
              <a:ext uri="{FF2B5EF4-FFF2-40B4-BE49-F238E27FC236}">
                <a16:creationId xmlns:a16="http://schemas.microsoft.com/office/drawing/2014/main" id="{549704BB-DCCF-9EF8-8CC4-011FC2BA461E}"/>
              </a:ext>
            </a:extLst>
          </p:cNvPr>
          <p:cNvSpPr/>
          <p:nvPr/>
        </p:nvSpPr>
        <p:spPr>
          <a:xfrm>
            <a:off x="736698" y="2753692"/>
            <a:ext cx="5318841" cy="2065810"/>
          </a:xfrm>
          <a:prstGeom prst="roundRect">
            <a:avLst>
              <a:gd name="adj" fmla="val 6332"/>
            </a:avLst>
          </a:prstGeom>
          <a:solidFill>
            <a:srgbClr val="EE4F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7" name="Group 16">
            <a:extLst>
              <a:ext uri="{FF2B5EF4-FFF2-40B4-BE49-F238E27FC236}">
                <a16:creationId xmlns:a16="http://schemas.microsoft.com/office/drawing/2014/main" id="{9C55A3B0-605D-6E5E-DECF-FCB86534B2D3}"/>
              </a:ext>
            </a:extLst>
          </p:cNvPr>
          <p:cNvGrpSpPr/>
          <p:nvPr/>
        </p:nvGrpSpPr>
        <p:grpSpPr>
          <a:xfrm>
            <a:off x="1119670" y="2851775"/>
            <a:ext cx="4552897" cy="1869645"/>
            <a:chOff x="1119670" y="2847117"/>
            <a:chExt cx="4552897" cy="1869645"/>
          </a:xfrm>
        </p:grpSpPr>
        <p:sp>
          <p:nvSpPr>
            <p:cNvPr id="127" name="TextBox 126">
              <a:extLst>
                <a:ext uri="{FF2B5EF4-FFF2-40B4-BE49-F238E27FC236}">
                  <a16:creationId xmlns:a16="http://schemas.microsoft.com/office/drawing/2014/main" id="{4ECEB524-A046-D0C4-677C-FD0E59209685}"/>
                </a:ext>
              </a:extLst>
            </p:cNvPr>
            <p:cNvSpPr txBox="1"/>
            <p:nvPr/>
          </p:nvSpPr>
          <p:spPr>
            <a:xfrm>
              <a:off x="1681594" y="2847117"/>
              <a:ext cx="3984914" cy="461665"/>
            </a:xfrm>
            <a:prstGeom prst="rect">
              <a:avLst/>
            </a:prstGeom>
            <a:noFill/>
          </p:spPr>
          <p:txBody>
            <a:bodyPr wrap="square" rtlCol="0">
              <a:spAutoFit/>
            </a:bodyPr>
            <a:lstStyle/>
            <a:p>
              <a:r>
                <a:rPr lang="en-US" sz="1200" dirty="0">
                  <a:solidFill>
                    <a:schemeClr val="bg1"/>
                  </a:solidFill>
                </a:rPr>
                <a:t>Improve data accuracy by correcting and standardizing data, and match records across different sources.</a:t>
              </a:r>
            </a:p>
          </p:txBody>
        </p:sp>
        <p:pic>
          <p:nvPicPr>
            <p:cNvPr id="132" name="Graphic 131">
              <a:extLst>
                <a:ext uri="{FF2B5EF4-FFF2-40B4-BE49-F238E27FC236}">
                  <a16:creationId xmlns:a16="http://schemas.microsoft.com/office/drawing/2014/main" id="{2F41B74B-147E-B446-3F61-2CBA8FFF37F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52890" y="2915697"/>
              <a:ext cx="262853" cy="262853"/>
            </a:xfrm>
            <a:prstGeom prst="rect">
              <a:avLst/>
            </a:prstGeom>
          </p:spPr>
        </p:pic>
        <p:sp>
          <p:nvSpPr>
            <p:cNvPr id="125" name="TextBox 124">
              <a:extLst>
                <a:ext uri="{FF2B5EF4-FFF2-40B4-BE49-F238E27FC236}">
                  <a16:creationId xmlns:a16="http://schemas.microsoft.com/office/drawing/2014/main" id="{CE40B63F-B500-9FDA-16C4-ED1DE2ADB7DA}"/>
                </a:ext>
              </a:extLst>
            </p:cNvPr>
            <p:cNvSpPr txBox="1"/>
            <p:nvPr/>
          </p:nvSpPr>
          <p:spPr>
            <a:xfrm>
              <a:off x="1681593" y="3363677"/>
              <a:ext cx="3989100" cy="461665"/>
            </a:xfrm>
            <a:prstGeom prst="rect">
              <a:avLst/>
            </a:prstGeom>
            <a:noFill/>
          </p:spPr>
          <p:txBody>
            <a:bodyPr wrap="square">
              <a:spAutoFit/>
            </a:bodyPr>
            <a:lstStyle/>
            <a:p>
              <a:r>
                <a:rPr lang="en-US" sz="1200" dirty="0">
                  <a:solidFill>
                    <a:schemeClr val="bg1"/>
                  </a:solidFill>
                </a:rPr>
                <a:t>Seamlessly integrates with other IBM tools and platforms for enhanced data management capabilities.</a:t>
              </a:r>
            </a:p>
          </p:txBody>
        </p:sp>
        <p:pic>
          <p:nvPicPr>
            <p:cNvPr id="133" name="Graphic 132">
              <a:extLst>
                <a:ext uri="{FF2B5EF4-FFF2-40B4-BE49-F238E27FC236}">
                  <a16:creationId xmlns:a16="http://schemas.microsoft.com/office/drawing/2014/main" id="{9AB72562-A78A-5F04-42DC-9794037F97E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54478" y="3392407"/>
              <a:ext cx="214201" cy="310979"/>
            </a:xfrm>
            <a:prstGeom prst="rect">
              <a:avLst/>
            </a:prstGeom>
          </p:spPr>
        </p:pic>
        <p:sp>
          <p:nvSpPr>
            <p:cNvPr id="130" name="TextBox 129">
              <a:extLst>
                <a:ext uri="{FF2B5EF4-FFF2-40B4-BE49-F238E27FC236}">
                  <a16:creationId xmlns:a16="http://schemas.microsoft.com/office/drawing/2014/main" id="{4E1330EE-3080-621C-637B-BF11415987C4}"/>
                </a:ext>
              </a:extLst>
            </p:cNvPr>
            <p:cNvSpPr txBox="1"/>
            <p:nvPr/>
          </p:nvSpPr>
          <p:spPr>
            <a:xfrm>
              <a:off x="1681593" y="3879990"/>
              <a:ext cx="3990974" cy="276999"/>
            </a:xfrm>
            <a:prstGeom prst="rect">
              <a:avLst/>
            </a:prstGeom>
            <a:noFill/>
          </p:spPr>
          <p:txBody>
            <a:bodyPr wrap="square">
              <a:spAutoFit/>
            </a:bodyPr>
            <a:lstStyle/>
            <a:p>
              <a:r>
                <a:rPr lang="en-US" sz="1200" dirty="0">
                  <a:solidFill>
                    <a:schemeClr val="bg1"/>
                  </a:solidFill>
                </a:rPr>
                <a:t>User-friendly interface for defining data quality expectations</a:t>
              </a:r>
            </a:p>
          </p:txBody>
        </p:sp>
        <p:pic>
          <p:nvPicPr>
            <p:cNvPr id="134" name="Graphic 133">
              <a:extLst>
                <a:ext uri="{FF2B5EF4-FFF2-40B4-BE49-F238E27FC236}">
                  <a16:creationId xmlns:a16="http://schemas.microsoft.com/office/drawing/2014/main" id="{913CECE7-8591-C223-DE7B-20C9C4E791E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119670" y="3879990"/>
              <a:ext cx="276106" cy="262853"/>
            </a:xfrm>
            <a:prstGeom prst="rect">
              <a:avLst/>
            </a:prstGeom>
          </p:spPr>
        </p:pic>
        <p:sp>
          <p:nvSpPr>
            <p:cNvPr id="128" name="TextBox 127">
              <a:extLst>
                <a:ext uri="{FF2B5EF4-FFF2-40B4-BE49-F238E27FC236}">
                  <a16:creationId xmlns:a16="http://schemas.microsoft.com/office/drawing/2014/main" id="{527D1CEE-E557-AFAB-A8D7-9CA79F259FEA}"/>
                </a:ext>
              </a:extLst>
            </p:cNvPr>
            <p:cNvSpPr txBox="1"/>
            <p:nvPr/>
          </p:nvSpPr>
          <p:spPr>
            <a:xfrm>
              <a:off x="1681593" y="4255097"/>
              <a:ext cx="3989100" cy="461665"/>
            </a:xfrm>
            <a:prstGeom prst="rect">
              <a:avLst/>
            </a:prstGeom>
            <a:noFill/>
          </p:spPr>
          <p:txBody>
            <a:bodyPr wrap="square">
              <a:spAutoFit/>
            </a:bodyPr>
            <a:lstStyle/>
            <a:p>
              <a:r>
                <a:rPr lang="en-US" sz="1200" dirty="0">
                  <a:solidFill>
                    <a:schemeClr val="bg1"/>
                  </a:solidFill>
                </a:rPr>
                <a:t>Identify data anomalies and quality issues through automated profiling.</a:t>
              </a:r>
            </a:p>
          </p:txBody>
        </p:sp>
        <p:pic>
          <p:nvPicPr>
            <p:cNvPr id="135" name="Graphic 134">
              <a:extLst>
                <a:ext uri="{FF2B5EF4-FFF2-40B4-BE49-F238E27FC236}">
                  <a16:creationId xmlns:a16="http://schemas.microsoft.com/office/drawing/2014/main" id="{34356E4D-0234-0564-4D22-6A80BBE2233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135901" y="4336499"/>
              <a:ext cx="251354" cy="251354"/>
            </a:xfrm>
            <a:prstGeom prst="rect">
              <a:avLst/>
            </a:prstGeom>
          </p:spPr>
        </p:pic>
      </p:grpSp>
      <p:sp>
        <p:nvSpPr>
          <p:cNvPr id="6" name="TextBox 5">
            <a:extLst>
              <a:ext uri="{FF2B5EF4-FFF2-40B4-BE49-F238E27FC236}">
                <a16:creationId xmlns:a16="http://schemas.microsoft.com/office/drawing/2014/main" id="{DF20B884-FCBE-E0CD-5F1F-8E8300BB2D78}"/>
              </a:ext>
            </a:extLst>
          </p:cNvPr>
          <p:cNvSpPr txBox="1"/>
          <p:nvPr/>
        </p:nvSpPr>
        <p:spPr>
          <a:xfrm>
            <a:off x="253308" y="8593936"/>
            <a:ext cx="6151002" cy="478849"/>
          </a:xfrm>
          <a:prstGeom prst="rect">
            <a:avLst/>
          </a:prstGeom>
          <a:noFill/>
        </p:spPr>
        <p:txBody>
          <a:bodyPr wrap="square">
            <a:spAutoFit/>
          </a:bodyPr>
          <a:lstStyle/>
          <a:p>
            <a:pPr>
              <a:lnSpc>
                <a:spcPct val="107000"/>
              </a:lnSpc>
              <a:spcAft>
                <a:spcPts val="800"/>
              </a:spcAft>
            </a:pPr>
            <a:r>
              <a:rPr lang="en-IN" sz="1200" b="1" dirty="0">
                <a:solidFill>
                  <a:srgbClr val="30355B"/>
                </a:solidFill>
                <a:effectLst/>
                <a:latin typeface="Calibri" panose="020F0502020204030204" pitchFamily="34" charset="0"/>
                <a:ea typeface="Calibri" panose="020F0502020204030204" pitchFamily="34" charset="0"/>
                <a:cs typeface="Times New Roman" panose="02020603050405020304" pitchFamily="18" charset="0"/>
              </a:rPr>
              <a:t>Ideal for:</a:t>
            </a:r>
            <a:r>
              <a:rPr lang="en-IN" sz="1200" dirty="0">
                <a:solidFill>
                  <a:srgbClr val="30355B"/>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Businesses of all sizes seeking a scalable and robust cloud-based data quality solution and particularly beneficial for large enterprises with complex data landscapes. </a:t>
            </a:r>
          </a:p>
        </p:txBody>
      </p:sp>
    </p:spTree>
    <p:custDataLst>
      <p:tags r:id="rId1"/>
    </p:custDataLst>
    <p:extLst>
      <p:ext uri="{BB962C8B-B14F-4D97-AF65-F5344CB8AC3E}">
        <p14:creationId xmlns:p14="http://schemas.microsoft.com/office/powerpoint/2010/main" val="2108148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2755026-4495-3F1B-4F7B-1A3FF19569CD}"/>
              </a:ext>
            </a:extLst>
          </p:cNvPr>
          <p:cNvSpPr txBox="1"/>
          <p:nvPr/>
        </p:nvSpPr>
        <p:spPr>
          <a:xfrm>
            <a:off x="320618" y="858683"/>
            <a:ext cx="6151002" cy="874085"/>
          </a:xfrm>
          <a:prstGeom prst="rect">
            <a:avLst/>
          </a:prstGeom>
          <a:noFill/>
        </p:spPr>
        <p:txBody>
          <a:bodyPr wrap="square">
            <a:spAutoFit/>
          </a:bodyPr>
          <a:lstStyle/>
          <a:p>
            <a:pPr>
              <a:lnSpc>
                <a:spcPct val="107000"/>
              </a:lnSpc>
              <a:spcAft>
                <a:spcPts val="800"/>
              </a:spcAft>
            </a:pPr>
            <a:r>
              <a:rPr lang="en-US" sz="1200" dirty="0">
                <a:solidFill>
                  <a:srgbClr val="30355B"/>
                </a:solidFill>
                <a:effectLst/>
                <a:latin typeface="Calibri (Body)"/>
                <a:ea typeface="Times New Roman" panose="02020603050405020304" pitchFamily="18" charset="0"/>
                <a:cs typeface="Times New Roman" panose="02020603050405020304" pitchFamily="18" charset="0"/>
              </a:rPr>
              <a:t>Talend Data Quality is a comprehensive solution that enables organizations to ensure the accuracy, consistency, and reliability of their data. It offers robust capabilities for data profiling, cleansing, and enrichment, empowering businesses to improve data quality across diverse sources and platforms efficiently.</a:t>
            </a:r>
            <a:endParaRPr lang="en-IN" sz="1200" dirty="0">
              <a:solidFill>
                <a:srgbClr val="30355B"/>
              </a:solidFill>
              <a:effectLst/>
              <a:latin typeface="Calibri (Body)"/>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DAD07B66-5D1F-2CF4-FC9F-19C29D91ABA1}"/>
              </a:ext>
            </a:extLst>
          </p:cNvPr>
          <p:cNvSpPr txBox="1"/>
          <p:nvPr/>
        </p:nvSpPr>
        <p:spPr>
          <a:xfrm>
            <a:off x="320620" y="592594"/>
            <a:ext cx="1777420" cy="323165"/>
          </a:xfrm>
          <a:prstGeom prst="rect">
            <a:avLst/>
          </a:prstGeom>
          <a:noFill/>
        </p:spPr>
        <p:txBody>
          <a:bodyPr wrap="square">
            <a:spAutoFit/>
          </a:bodyPr>
          <a:lstStyle/>
          <a:p>
            <a:pPr>
              <a:spcBef>
                <a:spcPts val="1500"/>
              </a:spcBef>
              <a:spcAft>
                <a:spcPts val="1500"/>
              </a:spcAft>
            </a:pPr>
            <a:r>
              <a:rPr lang="en-IN" sz="1500" b="1" dirty="0">
                <a:solidFill>
                  <a:srgbClr val="EE4F50"/>
                </a:solidFill>
                <a:effectLst/>
                <a:ea typeface="Times New Roman" panose="02020603050405020304" pitchFamily="18" charset="0"/>
              </a:rPr>
              <a:t>Talend Data Quality</a:t>
            </a:r>
          </a:p>
        </p:txBody>
      </p:sp>
      <p:sp>
        <p:nvSpPr>
          <p:cNvPr id="39" name="Rectangle: Rounded Corners 38">
            <a:extLst>
              <a:ext uri="{FF2B5EF4-FFF2-40B4-BE49-F238E27FC236}">
                <a16:creationId xmlns:a16="http://schemas.microsoft.com/office/drawing/2014/main" id="{2B5F8AD4-C6FC-C3EC-EBDB-40C1B3FA4A78}"/>
              </a:ext>
            </a:extLst>
          </p:cNvPr>
          <p:cNvSpPr/>
          <p:nvPr/>
        </p:nvSpPr>
        <p:spPr>
          <a:xfrm>
            <a:off x="703190" y="1810210"/>
            <a:ext cx="5318841" cy="2065810"/>
          </a:xfrm>
          <a:prstGeom prst="roundRect">
            <a:avLst>
              <a:gd name="adj" fmla="val 6332"/>
            </a:avLst>
          </a:prstGeom>
          <a:solidFill>
            <a:srgbClr val="EE4F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83" name="Group 82">
            <a:extLst>
              <a:ext uri="{FF2B5EF4-FFF2-40B4-BE49-F238E27FC236}">
                <a16:creationId xmlns:a16="http://schemas.microsoft.com/office/drawing/2014/main" id="{0630367C-F9DB-F127-BA09-756C4CC18C58}"/>
              </a:ext>
            </a:extLst>
          </p:cNvPr>
          <p:cNvGrpSpPr/>
          <p:nvPr/>
        </p:nvGrpSpPr>
        <p:grpSpPr>
          <a:xfrm>
            <a:off x="1091737" y="1888877"/>
            <a:ext cx="4541746" cy="1908476"/>
            <a:chOff x="1082767" y="1818070"/>
            <a:chExt cx="4541746" cy="1908476"/>
          </a:xfrm>
        </p:grpSpPr>
        <p:sp>
          <p:nvSpPr>
            <p:cNvPr id="62" name="TextBox 61">
              <a:extLst>
                <a:ext uri="{FF2B5EF4-FFF2-40B4-BE49-F238E27FC236}">
                  <a16:creationId xmlns:a16="http://schemas.microsoft.com/office/drawing/2014/main" id="{D973AFAE-FA84-906E-E5F4-070B4A903470}"/>
                </a:ext>
              </a:extLst>
            </p:cNvPr>
            <p:cNvSpPr txBox="1">
              <a:spLocks/>
            </p:cNvSpPr>
            <p:nvPr/>
          </p:nvSpPr>
          <p:spPr>
            <a:xfrm>
              <a:off x="1608027" y="1840513"/>
              <a:ext cx="4016486" cy="276999"/>
            </a:xfrm>
            <a:prstGeom prst="rect">
              <a:avLst/>
            </a:prstGeom>
            <a:noFill/>
          </p:spPr>
          <p:txBody>
            <a:bodyPr wrap="square" rtlCol="0">
              <a:spAutoFit/>
            </a:bodyPr>
            <a:lstStyle/>
            <a:p>
              <a:r>
                <a:rPr lang="en-US" sz="1200" dirty="0">
                  <a:solidFill>
                    <a:schemeClr val="bg1"/>
                  </a:solidFill>
                </a:rPr>
                <a:t>Data cleansing and enrichment through machine learning</a:t>
              </a:r>
            </a:p>
          </p:txBody>
        </p:sp>
        <p:sp>
          <p:nvSpPr>
            <p:cNvPr id="60" name="TextBox 59">
              <a:extLst>
                <a:ext uri="{FF2B5EF4-FFF2-40B4-BE49-F238E27FC236}">
                  <a16:creationId xmlns:a16="http://schemas.microsoft.com/office/drawing/2014/main" id="{76723F8B-990D-89BF-73DE-058C83919752}"/>
                </a:ext>
              </a:extLst>
            </p:cNvPr>
            <p:cNvSpPr txBox="1">
              <a:spLocks/>
            </p:cNvSpPr>
            <p:nvPr/>
          </p:nvSpPr>
          <p:spPr>
            <a:xfrm>
              <a:off x="1608027" y="2320966"/>
              <a:ext cx="4016486" cy="276999"/>
            </a:xfrm>
            <a:prstGeom prst="rect">
              <a:avLst/>
            </a:prstGeom>
            <a:noFill/>
          </p:spPr>
          <p:txBody>
            <a:bodyPr wrap="square">
              <a:spAutoFit/>
            </a:bodyPr>
            <a:lstStyle/>
            <a:p>
              <a:r>
                <a:rPr lang="en-US" sz="1200" dirty="0">
                  <a:solidFill>
                    <a:schemeClr val="bg1"/>
                  </a:solidFill>
                </a:rPr>
                <a:t>Real-time data quality monitoring and reporting</a:t>
              </a:r>
            </a:p>
          </p:txBody>
        </p:sp>
        <p:sp>
          <p:nvSpPr>
            <p:cNvPr id="58" name="TextBox 57">
              <a:extLst>
                <a:ext uri="{FF2B5EF4-FFF2-40B4-BE49-F238E27FC236}">
                  <a16:creationId xmlns:a16="http://schemas.microsoft.com/office/drawing/2014/main" id="{6EE30D88-6EB8-5D5B-31F0-5521B6F933CD}"/>
                </a:ext>
              </a:extLst>
            </p:cNvPr>
            <p:cNvSpPr txBox="1">
              <a:spLocks/>
            </p:cNvSpPr>
            <p:nvPr/>
          </p:nvSpPr>
          <p:spPr>
            <a:xfrm>
              <a:off x="1608027" y="2801419"/>
              <a:ext cx="4016486" cy="276999"/>
            </a:xfrm>
            <a:prstGeom prst="rect">
              <a:avLst/>
            </a:prstGeom>
            <a:noFill/>
          </p:spPr>
          <p:txBody>
            <a:bodyPr wrap="square">
              <a:spAutoFit/>
            </a:bodyPr>
            <a:lstStyle/>
            <a:p>
              <a:r>
                <a:rPr lang="en-US" sz="1200" dirty="0">
                  <a:solidFill>
                    <a:schemeClr val="bg1"/>
                  </a:solidFill>
                </a:rPr>
                <a:t>Scalable for big data environments</a:t>
              </a:r>
            </a:p>
          </p:txBody>
        </p:sp>
        <p:sp>
          <p:nvSpPr>
            <p:cNvPr id="55" name="TextBox 54">
              <a:extLst>
                <a:ext uri="{FF2B5EF4-FFF2-40B4-BE49-F238E27FC236}">
                  <a16:creationId xmlns:a16="http://schemas.microsoft.com/office/drawing/2014/main" id="{A2A71537-8F85-6ABB-3E76-21211B246080}"/>
                </a:ext>
              </a:extLst>
            </p:cNvPr>
            <p:cNvSpPr txBox="1">
              <a:spLocks/>
            </p:cNvSpPr>
            <p:nvPr/>
          </p:nvSpPr>
          <p:spPr>
            <a:xfrm>
              <a:off x="1608025" y="3264881"/>
              <a:ext cx="4016487" cy="461665"/>
            </a:xfrm>
            <a:prstGeom prst="rect">
              <a:avLst/>
            </a:prstGeom>
            <a:noFill/>
          </p:spPr>
          <p:txBody>
            <a:bodyPr wrap="square">
              <a:spAutoFit/>
            </a:bodyPr>
            <a:lstStyle/>
            <a:p>
              <a:r>
                <a:rPr lang="en-US" sz="1200" dirty="0">
                  <a:solidFill>
                    <a:schemeClr val="bg1"/>
                  </a:solidFill>
                </a:rPr>
                <a:t>Integrates with various data sources and formats for seamless data flow</a:t>
              </a:r>
            </a:p>
          </p:txBody>
        </p:sp>
        <p:pic>
          <p:nvPicPr>
            <p:cNvPr id="48" name="Graphic 47">
              <a:extLst>
                <a:ext uri="{FF2B5EF4-FFF2-40B4-BE49-F238E27FC236}">
                  <a16:creationId xmlns:a16="http://schemas.microsoft.com/office/drawing/2014/main" id="{C620AD44-278B-26B8-912B-2FED860FE2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8491" y="3363893"/>
              <a:ext cx="263640" cy="263640"/>
            </a:xfrm>
            <a:prstGeom prst="rect">
              <a:avLst/>
            </a:prstGeom>
          </p:spPr>
        </p:pic>
        <p:pic>
          <p:nvPicPr>
            <p:cNvPr id="45" name="Graphic 44">
              <a:extLst>
                <a:ext uri="{FF2B5EF4-FFF2-40B4-BE49-F238E27FC236}">
                  <a16:creationId xmlns:a16="http://schemas.microsoft.com/office/drawing/2014/main" id="{521BB256-526E-0554-3B44-62A3BC7135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2767" y="2328172"/>
              <a:ext cx="279374" cy="253080"/>
            </a:xfrm>
            <a:prstGeom prst="rect">
              <a:avLst/>
            </a:prstGeom>
          </p:spPr>
        </p:pic>
        <p:pic>
          <p:nvPicPr>
            <p:cNvPr id="27" name="Graphic 26">
              <a:extLst>
                <a:ext uri="{FF2B5EF4-FFF2-40B4-BE49-F238E27FC236}">
                  <a16:creationId xmlns:a16="http://schemas.microsoft.com/office/drawing/2014/main" id="{362E13DD-CA38-8015-D0B0-78799B93B5E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83231" y="1818070"/>
              <a:ext cx="290040" cy="297231"/>
            </a:xfrm>
            <a:prstGeom prst="rect">
              <a:avLst/>
            </a:prstGeom>
          </p:spPr>
        </p:pic>
        <p:pic>
          <p:nvPicPr>
            <p:cNvPr id="46" name="Graphic 45">
              <a:extLst>
                <a:ext uri="{FF2B5EF4-FFF2-40B4-BE49-F238E27FC236}">
                  <a16:creationId xmlns:a16="http://schemas.microsoft.com/office/drawing/2014/main" id="{6D50F33D-C64C-B9CB-7255-9A7B00EEA3F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93246" y="2811265"/>
              <a:ext cx="257307" cy="257307"/>
            </a:xfrm>
            <a:prstGeom prst="rect">
              <a:avLst/>
            </a:prstGeom>
          </p:spPr>
        </p:pic>
      </p:grpSp>
      <p:sp>
        <p:nvSpPr>
          <p:cNvPr id="56" name="TextBox 55">
            <a:extLst>
              <a:ext uri="{FF2B5EF4-FFF2-40B4-BE49-F238E27FC236}">
                <a16:creationId xmlns:a16="http://schemas.microsoft.com/office/drawing/2014/main" id="{D94CA2DC-F3CE-01FB-6C9F-1E60936F093E}"/>
              </a:ext>
            </a:extLst>
          </p:cNvPr>
          <p:cNvSpPr txBox="1"/>
          <p:nvPr/>
        </p:nvSpPr>
        <p:spPr>
          <a:xfrm>
            <a:off x="320618" y="3932114"/>
            <a:ext cx="6151002" cy="478849"/>
          </a:xfrm>
          <a:prstGeom prst="rect">
            <a:avLst/>
          </a:prstGeom>
          <a:noFill/>
        </p:spPr>
        <p:txBody>
          <a:bodyPr wrap="square">
            <a:spAutoFit/>
          </a:bodyPr>
          <a:lstStyle/>
          <a:p>
            <a:pPr>
              <a:lnSpc>
                <a:spcPct val="107000"/>
              </a:lnSpc>
              <a:spcAft>
                <a:spcPts val="800"/>
              </a:spcAft>
            </a:pPr>
            <a:r>
              <a:rPr lang="en-IN" sz="1200" b="1" dirty="0">
                <a:solidFill>
                  <a:srgbClr val="30355B"/>
                </a:solidFill>
                <a:effectLst/>
                <a:latin typeface="Calibri" panose="020F0502020204030204" pitchFamily="34" charset="0"/>
                <a:ea typeface="Calibri" panose="020F0502020204030204" pitchFamily="34" charset="0"/>
                <a:cs typeface="Times New Roman" panose="02020603050405020304" pitchFamily="18" charset="0"/>
              </a:rPr>
              <a:t>Ideal for:</a:t>
            </a:r>
            <a:r>
              <a:rPr lang="en-IN" sz="1200" dirty="0">
                <a:solidFill>
                  <a:srgbClr val="30355B"/>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Enterprises with complex data pipelines requiring a robust and scalable solution for data quality management.</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393F42AD-A498-2CBE-A3E2-ED6953918979}"/>
              </a:ext>
            </a:extLst>
          </p:cNvPr>
          <p:cNvSpPr txBox="1"/>
          <p:nvPr/>
        </p:nvSpPr>
        <p:spPr>
          <a:xfrm>
            <a:off x="320619" y="4817402"/>
            <a:ext cx="6151002" cy="868507"/>
          </a:xfrm>
          <a:prstGeom prst="rect">
            <a:avLst/>
          </a:prstGeom>
          <a:noFill/>
        </p:spPr>
        <p:txBody>
          <a:bodyPr wrap="square">
            <a:spAutoFit/>
          </a:bodyPr>
          <a:lstStyle/>
          <a:p>
            <a:pPr>
              <a:lnSpc>
                <a:spcPct val="107000"/>
              </a:lnSpc>
              <a:spcAft>
                <a:spcPts val="800"/>
              </a:spcAft>
            </a:pPr>
            <a:r>
              <a:rPr lang="en-US" sz="1200" dirty="0">
                <a:solidFill>
                  <a:srgbClr val="30355B"/>
                </a:solidFill>
                <a:latin typeface="Calibri (Body)"/>
                <a:ea typeface="Times New Roman" panose="02020603050405020304" pitchFamily="18" charset="0"/>
                <a:cs typeface="Times New Roman" panose="02020603050405020304" pitchFamily="18" charset="0"/>
              </a:rPr>
              <a:t>SAS Data Management offers a comprehensive suite of tools designed to improve data quality, integration, and governance. Leveraging advanced analytics and machine learning, SAS provides robust capabilities for data profiling, cleansing, and enrichment, ensuring that your data is accurate, consistent, and reliable.</a:t>
            </a:r>
            <a:endParaRPr lang="en-IN" sz="1200" dirty="0">
              <a:solidFill>
                <a:srgbClr val="30355B"/>
              </a:solidFill>
              <a:effectLst/>
              <a:latin typeface="Calibri (Body)"/>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5FC27476-381E-90AD-E330-FEE0F3BAF540}"/>
              </a:ext>
            </a:extLst>
          </p:cNvPr>
          <p:cNvSpPr txBox="1"/>
          <p:nvPr/>
        </p:nvSpPr>
        <p:spPr>
          <a:xfrm>
            <a:off x="320620" y="4546549"/>
            <a:ext cx="2159690" cy="323165"/>
          </a:xfrm>
          <a:prstGeom prst="rect">
            <a:avLst/>
          </a:prstGeom>
          <a:noFill/>
        </p:spPr>
        <p:txBody>
          <a:bodyPr wrap="square">
            <a:spAutoFit/>
          </a:bodyPr>
          <a:lstStyle/>
          <a:p>
            <a:pPr>
              <a:spcBef>
                <a:spcPts val="1500"/>
              </a:spcBef>
              <a:spcAft>
                <a:spcPts val="1500"/>
              </a:spcAft>
            </a:pPr>
            <a:r>
              <a:rPr lang="en-IN" sz="1500" b="1" dirty="0">
                <a:solidFill>
                  <a:srgbClr val="EE4F50"/>
                </a:solidFill>
                <a:ea typeface="Times New Roman" panose="02020603050405020304" pitchFamily="18" charset="0"/>
              </a:rPr>
              <a:t>SAS Data Management</a:t>
            </a:r>
            <a:endParaRPr lang="en-IN" sz="1500" b="1" dirty="0">
              <a:solidFill>
                <a:srgbClr val="EE4F50"/>
              </a:solidFill>
              <a:effectLst/>
              <a:ea typeface="Times New Roman" panose="02020603050405020304" pitchFamily="18" charset="0"/>
            </a:endParaRPr>
          </a:p>
        </p:txBody>
      </p:sp>
      <p:sp>
        <p:nvSpPr>
          <p:cNvPr id="34" name="TextBox 33">
            <a:extLst>
              <a:ext uri="{FF2B5EF4-FFF2-40B4-BE49-F238E27FC236}">
                <a16:creationId xmlns:a16="http://schemas.microsoft.com/office/drawing/2014/main" id="{89B16F7C-D5FE-8CED-C5D4-7930DBB24FDB}"/>
              </a:ext>
            </a:extLst>
          </p:cNvPr>
          <p:cNvSpPr txBox="1"/>
          <p:nvPr/>
        </p:nvSpPr>
        <p:spPr>
          <a:xfrm>
            <a:off x="320618" y="7718366"/>
            <a:ext cx="6151002" cy="478849"/>
          </a:xfrm>
          <a:prstGeom prst="rect">
            <a:avLst/>
          </a:prstGeom>
          <a:noFill/>
        </p:spPr>
        <p:txBody>
          <a:bodyPr wrap="square">
            <a:spAutoFit/>
          </a:bodyPr>
          <a:lstStyle/>
          <a:p>
            <a:pPr>
              <a:lnSpc>
                <a:spcPct val="107000"/>
              </a:lnSpc>
              <a:spcAft>
                <a:spcPts val="800"/>
              </a:spcAft>
            </a:pPr>
            <a:r>
              <a:rPr lang="en-IN" sz="1200" b="1" dirty="0">
                <a:solidFill>
                  <a:srgbClr val="30355B"/>
                </a:solidFill>
                <a:effectLst/>
                <a:latin typeface="Calibri" panose="020F0502020204030204" pitchFamily="34" charset="0"/>
                <a:ea typeface="Calibri" panose="020F0502020204030204" pitchFamily="34" charset="0"/>
                <a:cs typeface="Times New Roman" panose="02020603050405020304" pitchFamily="18" charset="0"/>
              </a:rPr>
              <a:t>Ideal for:</a:t>
            </a:r>
            <a:r>
              <a:rPr lang="en-IN" sz="1200" dirty="0">
                <a:solidFill>
                  <a:srgbClr val="30355B"/>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Enterprises looking for a robust and scalable solution to manage complex data environments and ensure data quality across diverse systems and platforms.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E8014224-D8C4-982D-D3E3-9701604E1BFD}"/>
              </a:ext>
            </a:extLst>
          </p:cNvPr>
          <p:cNvSpPr/>
          <p:nvPr/>
        </p:nvSpPr>
        <p:spPr>
          <a:xfrm>
            <a:off x="703191" y="5778418"/>
            <a:ext cx="5318840" cy="1900556"/>
          </a:xfrm>
          <a:prstGeom prst="roundRect">
            <a:avLst>
              <a:gd name="adj" fmla="val 6332"/>
            </a:avLst>
          </a:prstGeom>
          <a:solidFill>
            <a:srgbClr val="EE4F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5" name="TextBox 34">
            <a:extLst>
              <a:ext uri="{FF2B5EF4-FFF2-40B4-BE49-F238E27FC236}">
                <a16:creationId xmlns:a16="http://schemas.microsoft.com/office/drawing/2014/main" id="{F55EAAA4-9EB8-FFA7-C2C9-6D9255560AA6}"/>
              </a:ext>
            </a:extLst>
          </p:cNvPr>
          <p:cNvSpPr txBox="1">
            <a:spLocks/>
          </p:cNvSpPr>
          <p:nvPr/>
        </p:nvSpPr>
        <p:spPr>
          <a:xfrm>
            <a:off x="1628857" y="5887426"/>
            <a:ext cx="4005263" cy="276999"/>
          </a:xfrm>
          <a:prstGeom prst="rect">
            <a:avLst/>
          </a:prstGeom>
          <a:noFill/>
        </p:spPr>
        <p:txBody>
          <a:bodyPr wrap="square" rtlCol="0">
            <a:spAutoFit/>
          </a:bodyPr>
          <a:lstStyle/>
          <a:p>
            <a:r>
              <a:rPr lang="en-US" sz="1200" dirty="0">
                <a:solidFill>
                  <a:schemeClr val="bg1"/>
                </a:solidFill>
              </a:rPr>
              <a:t>Utilize machine learning to correct and enhance data quality.</a:t>
            </a:r>
          </a:p>
        </p:txBody>
      </p:sp>
      <p:sp>
        <p:nvSpPr>
          <p:cNvPr id="37" name="TextBox 36">
            <a:extLst>
              <a:ext uri="{FF2B5EF4-FFF2-40B4-BE49-F238E27FC236}">
                <a16:creationId xmlns:a16="http://schemas.microsoft.com/office/drawing/2014/main" id="{54351214-F0AA-698A-BFAB-D77C79DD33AF}"/>
              </a:ext>
            </a:extLst>
          </p:cNvPr>
          <p:cNvSpPr txBox="1">
            <a:spLocks/>
          </p:cNvSpPr>
          <p:nvPr/>
        </p:nvSpPr>
        <p:spPr>
          <a:xfrm>
            <a:off x="1628857" y="6247833"/>
            <a:ext cx="4005263" cy="276999"/>
          </a:xfrm>
          <a:prstGeom prst="rect">
            <a:avLst/>
          </a:prstGeom>
          <a:noFill/>
        </p:spPr>
        <p:txBody>
          <a:bodyPr wrap="square">
            <a:spAutoFit/>
          </a:bodyPr>
          <a:lstStyle/>
          <a:p>
            <a:r>
              <a:rPr lang="en-US" sz="1200" dirty="0">
                <a:solidFill>
                  <a:schemeClr val="bg1"/>
                </a:solidFill>
              </a:rPr>
              <a:t>Automatically discover data patterns and anomalies.</a:t>
            </a:r>
          </a:p>
        </p:txBody>
      </p:sp>
      <p:pic>
        <p:nvPicPr>
          <p:cNvPr id="70" name="Graphic 69">
            <a:extLst>
              <a:ext uri="{FF2B5EF4-FFF2-40B4-BE49-F238E27FC236}">
                <a16:creationId xmlns:a16="http://schemas.microsoft.com/office/drawing/2014/main" id="{58146476-1FC4-7B2C-8197-45F7DF70568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91103" y="5884672"/>
            <a:ext cx="282506" cy="282506"/>
          </a:xfrm>
          <a:prstGeom prst="rect">
            <a:avLst/>
          </a:prstGeom>
        </p:spPr>
      </p:pic>
      <p:pic>
        <p:nvPicPr>
          <p:cNvPr id="71" name="Graphic 70">
            <a:extLst>
              <a:ext uri="{FF2B5EF4-FFF2-40B4-BE49-F238E27FC236}">
                <a16:creationId xmlns:a16="http://schemas.microsoft.com/office/drawing/2014/main" id="{9FB06036-FA6F-E183-E05A-BA4B15D7D72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96241" y="6249683"/>
            <a:ext cx="272231" cy="273299"/>
          </a:xfrm>
          <a:prstGeom prst="rect">
            <a:avLst/>
          </a:prstGeom>
        </p:spPr>
      </p:pic>
      <p:sp>
        <p:nvSpPr>
          <p:cNvPr id="23" name="TextBox 22">
            <a:extLst>
              <a:ext uri="{FF2B5EF4-FFF2-40B4-BE49-F238E27FC236}">
                <a16:creationId xmlns:a16="http://schemas.microsoft.com/office/drawing/2014/main" id="{F4D6A175-5CEC-7B4B-32AA-B20ED0CAB8DB}"/>
              </a:ext>
            </a:extLst>
          </p:cNvPr>
          <p:cNvSpPr txBox="1">
            <a:spLocks/>
          </p:cNvSpPr>
          <p:nvPr/>
        </p:nvSpPr>
        <p:spPr>
          <a:xfrm>
            <a:off x="1628857" y="6578113"/>
            <a:ext cx="4005262" cy="461665"/>
          </a:xfrm>
          <a:prstGeom prst="rect">
            <a:avLst/>
          </a:prstGeom>
          <a:noFill/>
        </p:spPr>
        <p:txBody>
          <a:bodyPr wrap="square">
            <a:spAutoFit/>
          </a:bodyPr>
          <a:lstStyle/>
          <a:p>
            <a:r>
              <a:rPr lang="en-US" sz="1200" dirty="0">
                <a:solidFill>
                  <a:schemeClr val="bg1"/>
                </a:solidFill>
              </a:rPr>
              <a:t>Provides tools for data lineage tracking and compliance with regulatory requirements.</a:t>
            </a:r>
          </a:p>
        </p:txBody>
      </p:sp>
      <p:sp>
        <p:nvSpPr>
          <p:cNvPr id="25" name="TextBox 24">
            <a:extLst>
              <a:ext uri="{FF2B5EF4-FFF2-40B4-BE49-F238E27FC236}">
                <a16:creationId xmlns:a16="http://schemas.microsoft.com/office/drawing/2014/main" id="{26500D99-CADD-D7DA-1B7F-B3E53FD47ECF}"/>
              </a:ext>
            </a:extLst>
          </p:cNvPr>
          <p:cNvSpPr txBox="1">
            <a:spLocks/>
          </p:cNvSpPr>
          <p:nvPr/>
        </p:nvSpPr>
        <p:spPr>
          <a:xfrm>
            <a:off x="1628857" y="7111055"/>
            <a:ext cx="4005263" cy="461665"/>
          </a:xfrm>
          <a:prstGeom prst="rect">
            <a:avLst/>
          </a:prstGeom>
          <a:noFill/>
        </p:spPr>
        <p:txBody>
          <a:bodyPr wrap="square">
            <a:spAutoFit/>
          </a:bodyPr>
          <a:lstStyle/>
          <a:p>
            <a:r>
              <a:rPr lang="en-US" sz="1200" dirty="0">
                <a:solidFill>
                  <a:schemeClr val="bg1"/>
                </a:solidFill>
              </a:rPr>
              <a:t>Easily integrates with various data sources and platforms for streamlined data management.</a:t>
            </a:r>
          </a:p>
        </p:txBody>
      </p:sp>
      <p:pic>
        <p:nvPicPr>
          <p:cNvPr id="31" name="Graphic 47">
            <a:extLst>
              <a:ext uri="{FF2B5EF4-FFF2-40B4-BE49-F238E27FC236}">
                <a16:creationId xmlns:a16="http://schemas.microsoft.com/office/drawing/2014/main" id="{C620AD44-278B-26B8-912B-2FED860FE2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2526" y="7210067"/>
            <a:ext cx="263640" cy="263640"/>
          </a:xfrm>
          <a:prstGeom prst="rect">
            <a:avLst/>
          </a:prstGeom>
        </p:spPr>
      </p:pic>
      <p:pic>
        <p:nvPicPr>
          <p:cNvPr id="32" name="Graphic 43">
            <a:extLst>
              <a:ext uri="{FF2B5EF4-FFF2-40B4-BE49-F238E27FC236}">
                <a16:creationId xmlns:a16="http://schemas.microsoft.com/office/drawing/2014/main" id="{C4902959-5AF6-65F0-926F-924EDACC700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98099" y="6653796"/>
            <a:ext cx="259875" cy="310299"/>
          </a:xfrm>
          <a:prstGeom prst="rect">
            <a:avLst/>
          </a:prstGeom>
        </p:spPr>
      </p:pic>
    </p:spTree>
    <p:custDataLst>
      <p:tags r:id="rId1"/>
    </p:custDataLst>
    <p:extLst>
      <p:ext uri="{BB962C8B-B14F-4D97-AF65-F5344CB8AC3E}">
        <p14:creationId xmlns:p14="http://schemas.microsoft.com/office/powerpoint/2010/main" val="189881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white painted wall with black line">
            <a:extLst>
              <a:ext uri="{FF2B5EF4-FFF2-40B4-BE49-F238E27FC236}">
                <a16:creationId xmlns:a16="http://schemas.microsoft.com/office/drawing/2014/main" id="{231CACC1-850B-7FE8-304D-F6CD12053B9F}"/>
              </a:ext>
            </a:extLst>
          </p:cNvPr>
          <p:cNvPicPr>
            <a:picLocks noGrp="1" noRot="1" noChangeAspect="1" noMove="1" noResize="1" noEditPoints="1" noAdjustHandles="1" noChangeArrowheads="1" noChangeShapeType="1" noCrop="1"/>
          </p:cNvPicPr>
          <p:nvPr/>
        </p:nvPicPr>
        <p:blipFill rotWithShape="1">
          <a:blip r:embed="rId4">
            <a:alphaModFix amt="20000"/>
            <a:extLst>
              <a:ext uri="{28A0092B-C50C-407E-A947-70E740481C1C}">
                <a14:useLocalDpi xmlns:a14="http://schemas.microsoft.com/office/drawing/2010/main" val="0"/>
              </a:ext>
            </a:extLst>
          </a:blip>
          <a:srcRect t="-135" r="36498" b="8269"/>
          <a:stretch/>
        </p:blipFill>
        <p:spPr bwMode="auto">
          <a:xfrm>
            <a:off x="0" y="0"/>
            <a:ext cx="6858000" cy="992124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Rounded Corners 21">
            <a:extLst>
              <a:ext uri="{FF2B5EF4-FFF2-40B4-BE49-F238E27FC236}">
                <a16:creationId xmlns:a16="http://schemas.microsoft.com/office/drawing/2014/main" id="{38A6F73F-F397-E34B-F048-36639BAE6E69}"/>
              </a:ext>
            </a:extLst>
          </p:cNvPr>
          <p:cNvSpPr/>
          <p:nvPr/>
        </p:nvSpPr>
        <p:spPr>
          <a:xfrm>
            <a:off x="703190" y="1813787"/>
            <a:ext cx="5318841" cy="2065810"/>
          </a:xfrm>
          <a:prstGeom prst="roundRect">
            <a:avLst>
              <a:gd name="adj" fmla="val 6332"/>
            </a:avLst>
          </a:prstGeom>
          <a:solidFill>
            <a:srgbClr val="EE4F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Box 8">
            <a:extLst>
              <a:ext uri="{FF2B5EF4-FFF2-40B4-BE49-F238E27FC236}">
                <a16:creationId xmlns:a16="http://schemas.microsoft.com/office/drawing/2014/main" id="{32755026-4495-3F1B-4F7B-1A3FF19569CD}"/>
              </a:ext>
            </a:extLst>
          </p:cNvPr>
          <p:cNvSpPr txBox="1"/>
          <p:nvPr/>
        </p:nvSpPr>
        <p:spPr>
          <a:xfrm>
            <a:off x="320618" y="861859"/>
            <a:ext cx="6151002" cy="874085"/>
          </a:xfrm>
          <a:prstGeom prst="rect">
            <a:avLst/>
          </a:prstGeom>
          <a:noFill/>
        </p:spPr>
        <p:txBody>
          <a:bodyPr wrap="square">
            <a:spAutoFit/>
          </a:bodyPr>
          <a:lstStyle/>
          <a:p>
            <a:pPr>
              <a:lnSpc>
                <a:spcPct val="107000"/>
              </a:lnSpc>
              <a:spcAft>
                <a:spcPts val="800"/>
              </a:spcAft>
            </a:pPr>
            <a:r>
              <a:rPr lang="en-US" sz="1200" dirty="0">
                <a:solidFill>
                  <a:srgbClr val="30355B"/>
                </a:solidFill>
                <a:effectLst/>
                <a:latin typeface="Calibri (Body)"/>
                <a:ea typeface="Times New Roman" panose="02020603050405020304" pitchFamily="18" charset="0"/>
                <a:cs typeface="Times New Roman" panose="02020603050405020304" pitchFamily="18" charset="0"/>
              </a:rPr>
              <a:t>Atacama One is an integrated data management platform that provides comprehensive solutions for data quality, master data management, and data governance. It enables organizations to cleanse, integrate, and manage their data efficiently across various systems and platforms, supporting better decision-making and compliance with regulatory requirements.</a:t>
            </a:r>
            <a:endParaRPr lang="en-IN" sz="1200" dirty="0">
              <a:solidFill>
                <a:srgbClr val="30355B"/>
              </a:solidFill>
              <a:effectLst/>
              <a:latin typeface="Calibri (Body)"/>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DAD07B66-5D1F-2CF4-FC9F-19C29D91ABA1}"/>
              </a:ext>
            </a:extLst>
          </p:cNvPr>
          <p:cNvSpPr txBox="1"/>
          <p:nvPr/>
        </p:nvSpPr>
        <p:spPr>
          <a:xfrm>
            <a:off x="320620" y="592594"/>
            <a:ext cx="1777420" cy="323165"/>
          </a:xfrm>
          <a:prstGeom prst="rect">
            <a:avLst/>
          </a:prstGeom>
          <a:noFill/>
        </p:spPr>
        <p:txBody>
          <a:bodyPr wrap="square">
            <a:spAutoFit/>
          </a:bodyPr>
          <a:lstStyle/>
          <a:p>
            <a:pPr>
              <a:spcBef>
                <a:spcPts val="1500"/>
              </a:spcBef>
              <a:spcAft>
                <a:spcPts val="1500"/>
              </a:spcAft>
            </a:pPr>
            <a:r>
              <a:rPr lang="en-IN" sz="1500" b="1" dirty="0">
                <a:solidFill>
                  <a:srgbClr val="EE4F50"/>
                </a:solidFill>
                <a:effectLst/>
                <a:ea typeface="Times New Roman" panose="02020603050405020304" pitchFamily="18" charset="0"/>
              </a:rPr>
              <a:t>Atacama One</a:t>
            </a:r>
          </a:p>
        </p:txBody>
      </p:sp>
      <p:sp>
        <p:nvSpPr>
          <p:cNvPr id="56" name="TextBox 55">
            <a:extLst>
              <a:ext uri="{FF2B5EF4-FFF2-40B4-BE49-F238E27FC236}">
                <a16:creationId xmlns:a16="http://schemas.microsoft.com/office/drawing/2014/main" id="{D94CA2DC-F3CE-01FB-6C9F-1E60936F093E}"/>
              </a:ext>
            </a:extLst>
          </p:cNvPr>
          <p:cNvSpPr txBox="1"/>
          <p:nvPr/>
        </p:nvSpPr>
        <p:spPr>
          <a:xfrm>
            <a:off x="320618" y="3924618"/>
            <a:ext cx="6151002" cy="478849"/>
          </a:xfrm>
          <a:prstGeom prst="rect">
            <a:avLst/>
          </a:prstGeom>
          <a:noFill/>
        </p:spPr>
        <p:txBody>
          <a:bodyPr wrap="square">
            <a:spAutoFit/>
          </a:bodyPr>
          <a:lstStyle/>
          <a:p>
            <a:pPr>
              <a:lnSpc>
                <a:spcPct val="107000"/>
              </a:lnSpc>
              <a:spcAft>
                <a:spcPts val="800"/>
              </a:spcAft>
            </a:pPr>
            <a:r>
              <a:rPr lang="en-IN" sz="1200" b="1" dirty="0">
                <a:solidFill>
                  <a:srgbClr val="30355B"/>
                </a:solidFill>
                <a:effectLst/>
                <a:latin typeface="Calibri" panose="020F0502020204030204" pitchFamily="34" charset="0"/>
                <a:ea typeface="Calibri" panose="020F0502020204030204" pitchFamily="34" charset="0"/>
                <a:cs typeface="Times New Roman" panose="02020603050405020304" pitchFamily="18" charset="0"/>
              </a:rPr>
              <a:t>Ideal for:</a:t>
            </a:r>
            <a:r>
              <a:rPr lang="en-IN" sz="1200" dirty="0">
                <a:solidFill>
                  <a:srgbClr val="30355B"/>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Enterprises with complex data pipelines requiring a robust and scalable solution for data quality management.</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7826382B-ABD9-81B9-C6E4-46DAB81BB757}"/>
              </a:ext>
            </a:extLst>
          </p:cNvPr>
          <p:cNvSpPr txBox="1"/>
          <p:nvPr/>
        </p:nvSpPr>
        <p:spPr>
          <a:xfrm>
            <a:off x="1608027" y="2025628"/>
            <a:ext cx="4016486" cy="276999"/>
          </a:xfrm>
          <a:prstGeom prst="rect">
            <a:avLst/>
          </a:prstGeom>
          <a:noFill/>
        </p:spPr>
        <p:txBody>
          <a:bodyPr wrap="square" rtlCol="0">
            <a:spAutoFit/>
          </a:bodyPr>
          <a:lstStyle/>
          <a:p>
            <a:r>
              <a:rPr lang="en-US" sz="1200" dirty="0">
                <a:solidFill>
                  <a:schemeClr val="bg1"/>
                </a:solidFill>
              </a:rPr>
              <a:t>AI-powered data management platform</a:t>
            </a:r>
          </a:p>
        </p:txBody>
      </p:sp>
      <p:sp>
        <p:nvSpPr>
          <p:cNvPr id="33" name="TextBox 32">
            <a:extLst>
              <a:ext uri="{FF2B5EF4-FFF2-40B4-BE49-F238E27FC236}">
                <a16:creationId xmlns:a16="http://schemas.microsoft.com/office/drawing/2014/main" id="{71F921FA-51DD-5F3E-4825-592F9A700C7C}"/>
              </a:ext>
            </a:extLst>
          </p:cNvPr>
          <p:cNvSpPr txBox="1"/>
          <p:nvPr/>
        </p:nvSpPr>
        <p:spPr>
          <a:xfrm>
            <a:off x="1608027" y="2438375"/>
            <a:ext cx="4016486" cy="276999"/>
          </a:xfrm>
          <a:prstGeom prst="rect">
            <a:avLst/>
          </a:prstGeom>
          <a:noFill/>
        </p:spPr>
        <p:txBody>
          <a:bodyPr wrap="square">
            <a:spAutoFit/>
          </a:bodyPr>
          <a:lstStyle/>
          <a:p>
            <a:r>
              <a:rPr lang="en-US" sz="1200" dirty="0">
                <a:solidFill>
                  <a:schemeClr val="bg1"/>
                </a:solidFill>
              </a:rPr>
              <a:t>Automates data profiling, cleansing, and matching</a:t>
            </a:r>
          </a:p>
        </p:txBody>
      </p:sp>
      <p:sp>
        <p:nvSpPr>
          <p:cNvPr id="31" name="TextBox 30">
            <a:extLst>
              <a:ext uri="{FF2B5EF4-FFF2-40B4-BE49-F238E27FC236}">
                <a16:creationId xmlns:a16="http://schemas.microsoft.com/office/drawing/2014/main" id="{EBF9FF43-F421-8120-4315-A2FBC0BDB55C}"/>
              </a:ext>
            </a:extLst>
          </p:cNvPr>
          <p:cNvSpPr txBox="1"/>
          <p:nvPr/>
        </p:nvSpPr>
        <p:spPr>
          <a:xfrm>
            <a:off x="1608027" y="2895461"/>
            <a:ext cx="4016486" cy="276999"/>
          </a:xfrm>
          <a:prstGeom prst="rect">
            <a:avLst/>
          </a:prstGeom>
          <a:noFill/>
        </p:spPr>
        <p:txBody>
          <a:bodyPr wrap="square">
            <a:spAutoFit/>
          </a:bodyPr>
          <a:lstStyle/>
          <a:p>
            <a:r>
              <a:rPr lang="en-US" sz="1200" dirty="0">
                <a:solidFill>
                  <a:schemeClr val="bg1"/>
                </a:solidFill>
              </a:rPr>
              <a:t>Offers data lineage tracking for improved data governance</a:t>
            </a:r>
          </a:p>
        </p:txBody>
      </p:sp>
      <p:sp>
        <p:nvSpPr>
          <p:cNvPr id="29" name="TextBox 28">
            <a:extLst>
              <a:ext uri="{FF2B5EF4-FFF2-40B4-BE49-F238E27FC236}">
                <a16:creationId xmlns:a16="http://schemas.microsoft.com/office/drawing/2014/main" id="{FF07C55E-2218-8C6E-2288-3BAD1860AD78}"/>
              </a:ext>
            </a:extLst>
          </p:cNvPr>
          <p:cNvSpPr txBox="1"/>
          <p:nvPr/>
        </p:nvSpPr>
        <p:spPr>
          <a:xfrm>
            <a:off x="1608027" y="3390757"/>
            <a:ext cx="4016486" cy="276999"/>
          </a:xfrm>
          <a:prstGeom prst="rect">
            <a:avLst/>
          </a:prstGeom>
          <a:noFill/>
        </p:spPr>
        <p:txBody>
          <a:bodyPr wrap="square">
            <a:spAutoFit/>
          </a:bodyPr>
          <a:lstStyle/>
          <a:p>
            <a:r>
              <a:rPr lang="en-US" sz="1200" dirty="0">
                <a:solidFill>
                  <a:schemeClr val="bg1"/>
                </a:solidFill>
              </a:rPr>
              <a:t>Provides data enrichment features for enhancing data value</a:t>
            </a:r>
          </a:p>
        </p:txBody>
      </p:sp>
      <p:pic>
        <p:nvPicPr>
          <p:cNvPr id="40" name="Graphic 39">
            <a:extLst>
              <a:ext uri="{FF2B5EF4-FFF2-40B4-BE49-F238E27FC236}">
                <a16:creationId xmlns:a16="http://schemas.microsoft.com/office/drawing/2014/main" id="{EA63494A-DBF9-F616-0B8D-997FD5C89C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7066" y="2020117"/>
            <a:ext cx="261358" cy="261358"/>
          </a:xfrm>
          <a:prstGeom prst="rect">
            <a:avLst/>
          </a:prstGeom>
        </p:spPr>
      </p:pic>
      <p:pic>
        <p:nvPicPr>
          <p:cNvPr id="42" name="Graphic 41">
            <a:extLst>
              <a:ext uri="{FF2B5EF4-FFF2-40B4-BE49-F238E27FC236}">
                <a16:creationId xmlns:a16="http://schemas.microsoft.com/office/drawing/2014/main" id="{471512BA-72AC-137E-5D66-3B8377B8782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6730" y="2457670"/>
            <a:ext cx="238409" cy="238409"/>
          </a:xfrm>
          <a:prstGeom prst="rect">
            <a:avLst/>
          </a:prstGeom>
        </p:spPr>
      </p:pic>
      <p:pic>
        <p:nvPicPr>
          <p:cNvPr id="44" name="Graphic 43">
            <a:extLst>
              <a:ext uri="{FF2B5EF4-FFF2-40B4-BE49-F238E27FC236}">
                <a16:creationId xmlns:a16="http://schemas.microsoft.com/office/drawing/2014/main" id="{C4902959-5AF6-65F0-926F-924EDACC700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7652" y="2887319"/>
            <a:ext cx="259875" cy="310299"/>
          </a:xfrm>
          <a:prstGeom prst="rect">
            <a:avLst/>
          </a:prstGeom>
        </p:spPr>
      </p:pic>
      <p:pic>
        <p:nvPicPr>
          <p:cNvPr id="46" name="Graphic 45">
            <a:extLst>
              <a:ext uri="{FF2B5EF4-FFF2-40B4-BE49-F238E27FC236}">
                <a16:creationId xmlns:a16="http://schemas.microsoft.com/office/drawing/2014/main" id="{A19753F9-238D-CB87-EE15-D9E17D59EAC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91300" y="3398577"/>
            <a:ext cx="261358" cy="261358"/>
          </a:xfrm>
          <a:prstGeom prst="rect">
            <a:avLst/>
          </a:prstGeom>
        </p:spPr>
      </p:pic>
    </p:spTree>
    <p:custDataLst>
      <p:tags r:id="rId1"/>
    </p:custDataLst>
    <p:extLst>
      <p:ext uri="{BB962C8B-B14F-4D97-AF65-F5344CB8AC3E}">
        <p14:creationId xmlns:p14="http://schemas.microsoft.com/office/powerpoint/2010/main" val="1237201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2864669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TfPaWISy"/>
  <p:tag name="ARTICULATE_SLIDE_COUNT" val="5"/>
  <p:tag name="ARTICULATE_DESIGN_ID_1_OFFICE THEME" val="UEsgonr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4920</TotalTime>
  <Words>612</Words>
  <Application>Microsoft Office PowerPoint</Application>
  <PresentationFormat>A4 Paper (210x297 mm)</PresentationFormat>
  <Paragraphs>41</Paragraphs>
  <Slides>5</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vt:i4>
      </vt:variant>
    </vt:vector>
  </HeadingPairs>
  <TitlesOfParts>
    <vt:vector size="16" baseType="lpstr">
      <vt:lpstr>Arial</vt:lpstr>
      <vt:lpstr>Articulate</vt:lpstr>
      <vt:lpstr>Barlow</vt:lpstr>
      <vt:lpstr>Calibri</vt:lpstr>
      <vt:lpstr>Calibri (Body)</vt:lpstr>
      <vt:lpstr>Calibri Light</vt:lpstr>
      <vt:lpstr>Times New Roman</vt:lpstr>
      <vt:lpstr>Verdana</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Gaurav Kubde</dc:creator>
  <cp:lastModifiedBy>Nice Software</cp:lastModifiedBy>
  <cp:revision>378</cp:revision>
  <dcterms:created xsi:type="dcterms:W3CDTF">2023-06-28T06:23:38Z</dcterms:created>
  <dcterms:modified xsi:type="dcterms:W3CDTF">2024-07-04T13:21:14Z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64A302D4-16F0-4DD3-8628-84C93F918514</vt:lpwstr>
  </property>
  <property fmtid="{D5CDD505-2E9C-101B-9397-08002B2CF9AE}" pid="3" name="ArticulatePath">
    <vt:lpwstr>blog template</vt:lpwstr>
  </property>
</Properties>
</file>